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0" r:id="rId1"/>
  </p:sldMasterIdLst>
  <p:sldIdLst>
    <p:sldId id="256" r:id="rId2"/>
    <p:sldId id="281" r:id="rId3"/>
    <p:sldId id="257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How </a:t>
            </a:r>
            <a:r>
              <a:rPr lang="en-US" sz="2800" dirty="0" smtClean="0">
                <a:solidFill>
                  <a:schemeClr val="tx1"/>
                </a:solidFill>
              </a:rPr>
              <a:t>many things </a:t>
            </a:r>
            <a:r>
              <a:rPr lang="en-US" sz="2800" dirty="0">
                <a:solidFill>
                  <a:schemeClr val="tx1"/>
                </a:solidFill>
              </a:rPr>
              <a:t>with </a:t>
            </a:r>
            <a:r>
              <a:rPr lang="en-US" sz="2800" dirty="0" smtClean="0">
                <a:solidFill>
                  <a:schemeClr val="tx1"/>
                </a:solidFill>
              </a:rPr>
              <a:t>inscriptions </a:t>
            </a:r>
            <a:r>
              <a:rPr lang="en-US" sz="2800" dirty="0">
                <a:solidFill>
                  <a:schemeClr val="tx1"/>
                </a:solidFill>
              </a:rPr>
              <a:t>in English </a:t>
            </a:r>
            <a:r>
              <a:rPr lang="en-US" sz="2800" dirty="0" smtClean="0">
                <a:solidFill>
                  <a:schemeClr val="tx1"/>
                </a:solidFill>
              </a:rPr>
              <a:t>are there </a:t>
            </a:r>
            <a:r>
              <a:rPr lang="en-US" sz="2800" dirty="0">
                <a:solidFill>
                  <a:schemeClr val="tx1"/>
                </a:solidFill>
              </a:rPr>
              <a:t>in </a:t>
            </a:r>
            <a:r>
              <a:rPr lang="en-US" sz="2800" dirty="0" smtClean="0">
                <a:solidFill>
                  <a:schemeClr val="tx1"/>
                </a:solidFill>
              </a:rPr>
              <a:t>your wardrobe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ru-RU" sz="2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4.2695386029878463E-2"/>
          <c:y val="2.99288460093217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from 2 to 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</c:v>
                </c:pt>
                <c:pt idx="1">
                  <c:v>32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3-42DD-AA0F-172944680B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from 5 to 10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44</c:v>
                </c:pt>
                <c:pt idx="1">
                  <c:v>40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3-42DD-AA0F-172944680B7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from 10 and more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</c:v>
                </c:pt>
                <c:pt idx="1">
                  <c:v>28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63-42DD-AA0F-172944680B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43091904"/>
        <c:axId val="343092888"/>
        <c:axId val="0"/>
      </c:bar3DChart>
      <c:catAx>
        <c:axId val="34309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092888"/>
        <c:crosses val="autoZero"/>
        <c:auto val="1"/>
        <c:lblAlgn val="ctr"/>
        <c:lblOffset val="100"/>
        <c:noMultiLvlLbl val="0"/>
      </c:catAx>
      <c:valAx>
        <c:axId val="343092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309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1228122948530558"/>
          <c:y val="0.93392572524969031"/>
          <c:w val="0.60270596753192585"/>
          <c:h val="5.7029186181549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Do </a:t>
            </a:r>
            <a:r>
              <a:rPr lang="en-US" sz="2800" dirty="0" smtClean="0">
                <a:solidFill>
                  <a:schemeClr val="tx1"/>
                </a:solidFill>
              </a:rPr>
              <a:t>you always translate </a:t>
            </a:r>
            <a:r>
              <a:rPr lang="en-US" sz="2800" dirty="0">
                <a:solidFill>
                  <a:schemeClr val="tx1"/>
                </a:solidFill>
              </a:rPr>
              <a:t>the </a:t>
            </a:r>
            <a:r>
              <a:rPr lang="en-US" sz="2800" dirty="0" smtClean="0">
                <a:solidFill>
                  <a:schemeClr val="tx1"/>
                </a:solidFill>
              </a:rPr>
              <a:t>inscriptions </a:t>
            </a:r>
            <a:r>
              <a:rPr lang="en-US" sz="2800" dirty="0">
                <a:solidFill>
                  <a:schemeClr val="tx1"/>
                </a:solidFill>
              </a:rPr>
              <a:t>on </a:t>
            </a:r>
            <a:r>
              <a:rPr lang="en-US" sz="2800" dirty="0" smtClean="0">
                <a:solidFill>
                  <a:schemeClr val="tx1"/>
                </a:solidFill>
              </a:rPr>
              <a:t>clothes before you buy them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ru-RU" sz="2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4.2330590129838377E-2"/>
          <c:y val="1.7517226278253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always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36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A-4393-B1C0-C7DC8EC2A9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sometimes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56</c:v>
                </c:pt>
                <c:pt idx="1">
                  <c:v>40</c:v>
                </c:pt>
                <c:pt idx="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CA-4393-B1C0-C7DC8EC2A90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rarely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</c:v>
                </c:pt>
                <c:pt idx="1">
                  <c:v>16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CA-4393-B1C0-C7DC8EC2A90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never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16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CA-4393-B1C0-C7DC8EC2A9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2445192"/>
        <c:axId val="352445848"/>
        <c:axId val="0"/>
      </c:bar3DChart>
      <c:catAx>
        <c:axId val="352445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445848"/>
        <c:crosses val="autoZero"/>
        <c:auto val="1"/>
        <c:lblAlgn val="ctr"/>
        <c:lblOffset val="100"/>
        <c:noMultiLvlLbl val="0"/>
      </c:catAx>
      <c:valAx>
        <c:axId val="352445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2445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111445149974859"/>
          <c:y val="0.92919833689798548"/>
          <c:w val="0.47873075829651601"/>
          <c:h val="5.54740901085430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What </a:t>
            </a:r>
            <a:r>
              <a:rPr lang="en-US" sz="2800" dirty="0" smtClean="0">
                <a:solidFill>
                  <a:schemeClr val="tx1"/>
                </a:solidFill>
              </a:rPr>
              <a:t>classification do most </a:t>
            </a:r>
            <a:r>
              <a:rPr lang="en-US" sz="2800" dirty="0">
                <a:solidFill>
                  <a:schemeClr val="tx1"/>
                </a:solidFill>
              </a:rPr>
              <a:t>of </a:t>
            </a:r>
            <a:r>
              <a:rPr lang="en-US" sz="2800" dirty="0" smtClean="0">
                <a:solidFill>
                  <a:schemeClr val="tx1"/>
                </a:solidFill>
              </a:rPr>
              <a:t>your clothes </a:t>
            </a:r>
            <a:r>
              <a:rPr lang="en-US" sz="2800" dirty="0">
                <a:solidFill>
                  <a:schemeClr val="tx1"/>
                </a:solidFill>
              </a:rPr>
              <a:t>with English </a:t>
            </a:r>
            <a:r>
              <a:rPr lang="en-US" sz="2800" dirty="0" smtClean="0">
                <a:solidFill>
                  <a:schemeClr val="tx1"/>
                </a:solidFill>
              </a:rPr>
              <a:t>words belong to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ru-RU" sz="3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1.9040633308692115E-2"/>
          <c:y val="1.4062462375689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brand name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</c:v>
                </c:pt>
                <c:pt idx="1">
                  <c:v>24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D-424E-82F8-15F19AE509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neutral labels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28</c:v>
                </c:pt>
                <c:pt idx="1">
                  <c:v>44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CD-424E-82F8-15F19AE509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indecent expressions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CD-424E-82F8-15F19AE509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name of groups or artists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16</c:v>
                </c:pt>
                <c:pt idx="1">
                  <c:v>24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CD-424E-82F8-15F19AE509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expression of attitude to politics and the environment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CD-424E-82F8-15F19AE509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8972112"/>
        <c:axId val="158970472"/>
        <c:axId val="0"/>
      </c:bar3DChart>
      <c:catAx>
        <c:axId val="15897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970472"/>
        <c:crosses val="autoZero"/>
        <c:auto val="1"/>
        <c:lblAlgn val="ctr"/>
        <c:lblOffset val="100"/>
        <c:noMultiLvlLbl val="0"/>
      </c:catAx>
      <c:valAx>
        <c:axId val="15897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97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038176538150072E-2"/>
          <c:y val="0.73221440305435825"/>
          <c:w val="0.6688853318889697"/>
          <c:h val="0.208322464088013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How </a:t>
            </a:r>
            <a:r>
              <a:rPr lang="en-US" sz="2800" dirty="0" smtClean="0">
                <a:solidFill>
                  <a:schemeClr val="tx1"/>
                </a:solidFill>
              </a:rPr>
              <a:t>often do you notice errors </a:t>
            </a:r>
            <a:r>
              <a:rPr lang="en-US" sz="2800" dirty="0">
                <a:solidFill>
                  <a:schemeClr val="tx1"/>
                </a:solidFill>
              </a:rPr>
              <a:t>in the </a:t>
            </a:r>
            <a:r>
              <a:rPr lang="en-US" sz="2800" dirty="0" smtClean="0">
                <a:solidFill>
                  <a:schemeClr val="tx1"/>
                </a:solidFill>
              </a:rPr>
              <a:t>inscriptions </a:t>
            </a:r>
            <a:r>
              <a:rPr lang="en-US" sz="2800" dirty="0">
                <a:solidFill>
                  <a:schemeClr val="tx1"/>
                </a:solidFill>
              </a:rPr>
              <a:t>in English </a:t>
            </a:r>
            <a:r>
              <a:rPr lang="en-US" sz="2800" dirty="0" smtClean="0">
                <a:solidFill>
                  <a:schemeClr val="tx1"/>
                </a:solidFill>
              </a:rPr>
              <a:t>during shopping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ru-RU" sz="2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7.4968127486460354E-2"/>
          <c:y val="1.62015008507425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often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79-42F0-AE29-DF31F5DAB9D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sometimes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79-42F0-AE29-DF31F5DAB9D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rarely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</c:v>
                </c:pt>
                <c:pt idx="1">
                  <c:v>36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79-42F0-AE29-DF31F5DAB9D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never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8th form</c:v>
                </c:pt>
                <c:pt idx="1">
                  <c:v>9th form</c:v>
                </c:pt>
                <c:pt idx="2">
                  <c:v>10th form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64</c:v>
                </c:pt>
                <c:pt idx="1">
                  <c:v>44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79-42F0-AE29-DF31F5DAB9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3103304"/>
        <c:axId val="363105600"/>
        <c:axId val="0"/>
      </c:bar3DChart>
      <c:catAx>
        <c:axId val="363103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3105600"/>
        <c:crosses val="autoZero"/>
        <c:auto val="1"/>
        <c:lblAlgn val="ctr"/>
        <c:lblOffset val="100"/>
        <c:noMultiLvlLbl val="0"/>
      </c:catAx>
      <c:valAx>
        <c:axId val="36310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3103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34326719543444"/>
          <c:y val="0.93083400396754945"/>
          <c:w val="0.430716365626022"/>
          <c:h val="5.4192522156193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28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27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4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94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0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15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5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9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3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C9B45-4553-4566-A3DA-B7E279316A8C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F2EE4-AF5C-4A67-A56F-26868007E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9032" y="0"/>
            <a:ext cx="9756648" cy="4078224"/>
          </a:xfrm>
        </p:spPr>
        <p:txBody>
          <a:bodyPr anchor="ctr">
            <a:normAutofit fontScale="90000"/>
          </a:bodyPr>
          <a:lstStyle/>
          <a:p>
            <a:r>
              <a:rPr lang="ru-RU" sz="2200" dirty="0" smtClean="0">
                <a:latin typeface="+mn-lt"/>
              </a:rPr>
              <a:t>Муниципальное автономное общеобразовательное учреждение Домодедовская гимназия №5</a:t>
            </a:r>
            <a:br>
              <a:rPr lang="ru-RU" sz="2200" dirty="0" smtClean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    </a:t>
            </a:r>
            <a:r>
              <a:rPr lang="ru-RU" sz="2700" dirty="0" smtClean="0">
                <a:latin typeface="+mn-lt"/>
              </a:rPr>
              <a:t>Научно-исследовательская работа по теме:</a:t>
            </a:r>
            <a:br>
              <a:rPr lang="ru-RU" sz="2700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>    </a:t>
            </a:r>
            <a:r>
              <a:rPr lang="ru-RU" sz="3100" b="1" i="1" dirty="0" smtClean="0">
                <a:latin typeface="+mn-lt"/>
              </a:rPr>
              <a:t>«Английские надписи на одежде как    экстралингвистический фактор, влияющий на культуру подростков»</a:t>
            </a:r>
            <a:endParaRPr lang="ru-RU" sz="3100" b="1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" y="4279392"/>
            <a:ext cx="11841480" cy="2185416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/>
              <a:t>Выполнила:</a:t>
            </a:r>
            <a:r>
              <a:rPr lang="ru-RU" sz="1800" dirty="0" smtClean="0"/>
              <a:t> Макаренко Наталья, </a:t>
            </a:r>
          </a:p>
          <a:p>
            <a:pPr algn="r"/>
            <a:r>
              <a:rPr lang="ru-RU" sz="1800" dirty="0" smtClean="0"/>
              <a:t>ученица 10 «А» класса</a:t>
            </a:r>
          </a:p>
          <a:p>
            <a:pPr algn="r"/>
            <a:r>
              <a:rPr lang="ru-RU" sz="1800" b="1" dirty="0" smtClean="0"/>
              <a:t>Руководитель: </a:t>
            </a:r>
            <a:r>
              <a:rPr lang="ru-RU" sz="1800" dirty="0" err="1" smtClean="0"/>
              <a:t>Барменкова</a:t>
            </a:r>
            <a:r>
              <a:rPr lang="ru-RU" sz="1800" dirty="0" smtClean="0"/>
              <a:t> Ольга Ивановна,</a:t>
            </a:r>
          </a:p>
          <a:p>
            <a:pPr algn="r"/>
            <a:r>
              <a:rPr lang="ru-RU" sz="1800" dirty="0" smtClean="0"/>
              <a:t> учитель английского языка</a:t>
            </a:r>
          </a:p>
          <a:p>
            <a:pPr algn="r"/>
            <a:endParaRPr lang="ru-RU" sz="1800" dirty="0" smtClean="0"/>
          </a:p>
          <a:p>
            <a:r>
              <a:rPr lang="ru-RU" sz="1400" dirty="0" smtClean="0"/>
              <a:t>Домодедово, 2020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450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1389" y="1753171"/>
            <a:ext cx="4300346" cy="97721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Bands or </a:t>
            </a:r>
            <a:r>
              <a:rPr lang="en-US" sz="2800" dirty="0" smtClean="0"/>
              <a:t>directions in music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7381" y="2730389"/>
            <a:ext cx="4128389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489" y="1906477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Negative</a:t>
            </a:r>
            <a:r>
              <a:rPr lang="en-US" sz="2800" dirty="0"/>
              <a:t>, </a:t>
            </a:r>
            <a:r>
              <a:rPr lang="en-US" sz="2800" dirty="0" smtClean="0"/>
              <a:t>abusive</a:t>
            </a:r>
            <a:r>
              <a:rPr lang="en-US" sz="2800" dirty="0"/>
              <a:t>, </a:t>
            </a:r>
            <a:r>
              <a:rPr lang="en-US" sz="2800" dirty="0" smtClean="0"/>
              <a:t>obscene words</a:t>
            </a:r>
            <a:r>
              <a:rPr lang="en-US" sz="2800" dirty="0"/>
              <a:t>/ </a:t>
            </a:r>
            <a:r>
              <a:rPr lang="en-US" sz="2800" dirty="0" smtClean="0"/>
              <a:t>phrases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4580" y="694884"/>
            <a:ext cx="1005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Bernard MT Condensed" panose="02050806060905020404" pitchFamily="18" charset="0"/>
              </a:rPr>
              <a:t>Semantic Classification Labels on Clothes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67980" y="2730389"/>
            <a:ext cx="3428206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351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4880" y="1604374"/>
            <a:ext cx="5971318" cy="82391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Contact </a:t>
            </a:r>
            <a:r>
              <a:rPr lang="en-US" sz="2800" dirty="0"/>
              <a:t>with the </a:t>
            </a:r>
            <a:r>
              <a:rPr lang="en-US" sz="2800" dirty="0" smtClean="0"/>
              <a:t>opposite sex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" y="2596896"/>
            <a:ext cx="3392424" cy="339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66198" y="1862215"/>
            <a:ext cx="5183188" cy="566071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Politics </a:t>
            </a:r>
            <a:r>
              <a:rPr lang="en-US" sz="2800" dirty="0"/>
              <a:t>or </a:t>
            </a:r>
            <a:r>
              <a:rPr lang="en-US" sz="2800" dirty="0" smtClean="0"/>
              <a:t>ecology</a:t>
            </a:r>
            <a:endParaRPr lang="ru-RU" sz="2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7572" y="2596896"/>
            <a:ext cx="3392424" cy="339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8" y="2596896"/>
            <a:ext cx="3392424" cy="3392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318" y="472513"/>
            <a:ext cx="761456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3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2537" y="1322873"/>
            <a:ext cx="4296792" cy="657511"/>
          </a:xfrm>
        </p:spPr>
        <p:txBody>
          <a:bodyPr>
            <a:normAutofit/>
          </a:bodyPr>
          <a:lstStyle/>
          <a:p>
            <a:r>
              <a:rPr lang="en-US" sz="2800" dirty="0"/>
              <a:t>Neutral </a:t>
            </a:r>
            <a:r>
              <a:rPr lang="en-US" sz="2800" dirty="0" smtClean="0"/>
              <a:t>meaning 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4" y="2276474"/>
            <a:ext cx="3749421" cy="374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21" y="2276473"/>
            <a:ext cx="3749421" cy="374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48" y="2276473"/>
            <a:ext cx="3761232" cy="376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155" y="359622"/>
            <a:ext cx="761456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6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46380" y="1342835"/>
            <a:ext cx="1783080" cy="823912"/>
          </a:xfrm>
        </p:spPr>
        <p:txBody>
          <a:bodyPr>
            <a:normAutofit/>
          </a:bodyPr>
          <a:lstStyle/>
          <a:p>
            <a:r>
              <a:rPr lang="en-US" sz="2800" dirty="0"/>
              <a:t>Quotes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900" y="1645920"/>
            <a:ext cx="5183188" cy="520827"/>
          </a:xfrm>
        </p:spPr>
        <p:txBody>
          <a:bodyPr>
            <a:normAutofit/>
          </a:bodyPr>
          <a:lstStyle/>
          <a:p>
            <a:r>
              <a:rPr lang="en-US" sz="2800" dirty="0"/>
              <a:t>Abbreviated </a:t>
            </a:r>
            <a:r>
              <a:rPr lang="en-US" sz="2800" dirty="0" smtClean="0"/>
              <a:t>forms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66" y="2230755"/>
            <a:ext cx="3858768" cy="385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12" y="2230755"/>
            <a:ext cx="3858768" cy="385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574" y="443592"/>
            <a:ext cx="761456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3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335" y="1745171"/>
            <a:ext cx="4646611" cy="82391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Lexical </a:t>
            </a:r>
            <a:r>
              <a:rPr lang="en-US" sz="2800" dirty="0"/>
              <a:t>and </a:t>
            </a:r>
            <a:r>
              <a:rPr lang="en-US" sz="2800" dirty="0" smtClean="0"/>
              <a:t>grammatical errors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807" y="2569083"/>
            <a:ext cx="3684588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7233" y="1850993"/>
            <a:ext cx="5183188" cy="61226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Divided </a:t>
            </a:r>
            <a:r>
              <a:rPr lang="en-US" sz="2800" dirty="0"/>
              <a:t>into </a:t>
            </a:r>
            <a:r>
              <a:rPr lang="en-US" sz="2800" dirty="0" smtClean="0"/>
              <a:t>parts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96" y="2569083"/>
            <a:ext cx="3275267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311"/>
          <a:stretch/>
        </p:blipFill>
        <p:spPr>
          <a:xfrm>
            <a:off x="8741663" y="2569083"/>
            <a:ext cx="3099817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614" y="369964"/>
            <a:ext cx="761456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1984" y="352044"/>
            <a:ext cx="5462016" cy="9043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Sociological Questionnaire</a:t>
            </a:r>
            <a:endParaRPr lang="ru-RU" sz="36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6032233"/>
              </p:ext>
            </p:extLst>
          </p:nvPr>
        </p:nvGraphicFramePr>
        <p:xfrm>
          <a:off x="2335276" y="1106424"/>
          <a:ext cx="8822944" cy="5541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98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91767790"/>
              </p:ext>
            </p:extLst>
          </p:nvPr>
        </p:nvGraphicFramePr>
        <p:xfrm>
          <a:off x="2334468" y="950976"/>
          <a:ext cx="8639048" cy="580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372" y="261324"/>
            <a:ext cx="520643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8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71437072"/>
              </p:ext>
            </p:extLst>
          </p:nvPr>
        </p:nvGraphicFramePr>
        <p:xfrm>
          <a:off x="2402332" y="877824"/>
          <a:ext cx="9068816" cy="5980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242" y="215604"/>
            <a:ext cx="520643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3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41009238"/>
              </p:ext>
            </p:extLst>
          </p:nvPr>
        </p:nvGraphicFramePr>
        <p:xfrm>
          <a:off x="2214880" y="920834"/>
          <a:ext cx="8904224" cy="583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62" y="261324"/>
            <a:ext cx="520643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61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6322" y="939546"/>
            <a:ext cx="8423084" cy="77724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ernard MT Condensed" panose="02050806060905020404" pitchFamily="18" charset="0"/>
              </a:rPr>
              <a:t>The </a:t>
            </a:r>
            <a:r>
              <a:rPr lang="en-US" sz="3600" dirty="0" smtClean="0">
                <a:latin typeface="Bernard MT Condensed" panose="02050806060905020404" pitchFamily="18" charset="0"/>
              </a:rPr>
              <a:t>Results </a:t>
            </a:r>
            <a:r>
              <a:rPr lang="en-US" sz="3600" dirty="0">
                <a:latin typeface="Bernard MT Condensed" panose="02050806060905020404" pitchFamily="18" charset="0"/>
              </a:rPr>
              <a:t>of a </a:t>
            </a:r>
            <a:r>
              <a:rPr lang="en-US" sz="3600" dirty="0" smtClean="0">
                <a:latin typeface="Bernard MT Condensed" panose="02050806060905020404" pitchFamily="18" charset="0"/>
              </a:rPr>
              <a:t>Sociological Study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61142" y="2139696"/>
            <a:ext cx="10296144" cy="3811588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b="1" dirty="0"/>
              <a:t>76%</a:t>
            </a:r>
            <a:r>
              <a:rPr lang="en-US" sz="2800" dirty="0"/>
              <a:t> of adolescents know the meaning of the labels on their </a:t>
            </a:r>
            <a:r>
              <a:rPr lang="en-US" sz="2800" dirty="0" smtClean="0"/>
              <a:t>clothes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b="1" dirty="0"/>
              <a:t>24%</a:t>
            </a:r>
            <a:r>
              <a:rPr lang="en-US" sz="2800" dirty="0"/>
              <a:t> of students </a:t>
            </a:r>
            <a:r>
              <a:rPr lang="en-US" sz="2800" dirty="0" smtClean="0"/>
              <a:t>do </a:t>
            </a:r>
            <a:r>
              <a:rPr lang="en-US" sz="2800" dirty="0"/>
              <a:t>not care about the meaning of these </a:t>
            </a:r>
            <a:r>
              <a:rPr lang="en-US" sz="2800" dirty="0" smtClean="0"/>
              <a:t>inscriptions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b="1" dirty="0" smtClean="0"/>
              <a:t>44%</a:t>
            </a:r>
            <a:r>
              <a:rPr lang="en-US" sz="2800" dirty="0" smtClean="0"/>
              <a:t> of </a:t>
            </a:r>
            <a:r>
              <a:rPr lang="en-US" sz="2800" dirty="0"/>
              <a:t>students’ clothes belong to classification of neutral </a:t>
            </a:r>
            <a:r>
              <a:rPr lang="en-US" sz="2800" dirty="0" smtClean="0"/>
              <a:t>prints</a:t>
            </a:r>
          </a:p>
        </p:txBody>
      </p:sp>
    </p:spTree>
    <p:extLst>
      <p:ext uri="{BB962C8B-B14F-4D97-AF65-F5344CB8AC3E}">
        <p14:creationId xmlns:p14="http://schemas.microsoft.com/office/powerpoint/2010/main" val="196144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3068" y="666879"/>
            <a:ext cx="5399532" cy="14412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Definition </a:t>
            </a:r>
            <a:r>
              <a:rPr lang="en-US" sz="3600" dirty="0">
                <a:latin typeface="Bernard MT Condensed" panose="02050806060905020404" pitchFamily="18" charset="0"/>
              </a:rPr>
              <a:t>of </a:t>
            </a:r>
            <a:r>
              <a:rPr lang="en-US" sz="3600" dirty="0" smtClean="0">
                <a:latin typeface="Bernard MT Condensed" panose="02050806060905020404" pitchFamily="18" charset="0"/>
              </a:rPr>
              <a:t>Fashion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452" y="2815403"/>
            <a:ext cx="1829750" cy="182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142232" y="2484627"/>
            <a:ext cx="7205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Fashion - a </a:t>
            </a:r>
            <a:r>
              <a:rPr lang="en-US" sz="2800" dirty="0"/>
              <a:t>popular aesthetic expression in a certain time and context, especially in clothing, footwear, lifestyle, accessories, and makeup, hairstyle and body proportions. Whereas, a trend often connotes a very specific aesthetic expression, and often lasting shorter than a season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4026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2401" y="644652"/>
            <a:ext cx="2889757" cy="98717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Conclusion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47089"/>
            <a:ext cx="11155679" cy="428853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Fashion is always going with the </a:t>
            </a:r>
            <a:r>
              <a:rPr lang="en-US" sz="2800" dirty="0" smtClean="0"/>
              <a:t>times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Clothes with inscriptions in English become </a:t>
            </a:r>
            <a:r>
              <a:rPr lang="en-US" sz="2800" dirty="0"/>
              <a:t>popular not only among children, but </a:t>
            </a:r>
            <a:r>
              <a:rPr lang="en-US" sz="2800" dirty="0" smtClean="0"/>
              <a:t>among adults too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About </a:t>
            </a:r>
            <a:r>
              <a:rPr lang="en-US" sz="2800" b="1" dirty="0"/>
              <a:t>75%</a:t>
            </a:r>
            <a:r>
              <a:rPr lang="en-US" sz="2800" dirty="0"/>
              <a:t> of teenagers have clothes with English inscriptions in their wardrobe.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Interviewers </a:t>
            </a:r>
            <a:r>
              <a:rPr lang="en-US" sz="2800" dirty="0"/>
              <a:t>from grades 9 and 10 almost always translate labels on clothes before buying them. </a:t>
            </a:r>
            <a:endParaRPr lang="en-US" sz="2800" dirty="0" smtClean="0"/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Interest </a:t>
            </a:r>
            <a:r>
              <a:rPr lang="en-US" sz="2800" dirty="0"/>
              <a:t>in the meaning of </a:t>
            </a:r>
            <a:r>
              <a:rPr lang="en-US" sz="2800" dirty="0" smtClean="0"/>
              <a:t>inscriptions </a:t>
            </a:r>
            <a:r>
              <a:rPr lang="en-US" sz="2800" dirty="0"/>
              <a:t>among 8 classes is not so high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475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504" y="2011680"/>
            <a:ext cx="10719816" cy="40325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i="1" dirty="0" smtClean="0">
                <a:latin typeface="+mn-lt"/>
              </a:rPr>
              <a:t>The </a:t>
            </a:r>
            <a:r>
              <a:rPr lang="en-US" sz="2800" b="1" i="1" dirty="0">
                <a:latin typeface="+mn-lt"/>
              </a:rPr>
              <a:t>hypothesis of our study is confirmed</a:t>
            </a:r>
            <a:r>
              <a:rPr lang="en-US" sz="2800" i="1" dirty="0">
                <a:latin typeface="+mn-lt"/>
              </a:rPr>
              <a:t>: </a:t>
            </a:r>
            <a:r>
              <a:rPr lang="en-US" sz="2800" dirty="0">
                <a:latin typeface="+mn-lt"/>
              </a:rPr>
              <a:t>interest in learning the language and understanding of various inscriptions of a foreign language is growing among the younger generation. 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b="1" i="1" dirty="0" smtClean="0">
                <a:latin typeface="+mn-lt"/>
              </a:rPr>
              <a:t>Practical </a:t>
            </a:r>
            <a:r>
              <a:rPr lang="en-US" sz="2800" b="1" i="1" dirty="0">
                <a:latin typeface="+mn-lt"/>
              </a:rPr>
              <a:t>significance</a:t>
            </a:r>
            <a:r>
              <a:rPr lang="en-US" sz="2800" i="1" dirty="0">
                <a:latin typeface="+mn-lt"/>
              </a:rPr>
              <a:t>: </a:t>
            </a:r>
            <a:r>
              <a:rPr lang="en-US" sz="2800" i="1" dirty="0" smtClean="0">
                <a:latin typeface="+mn-lt"/>
              </a:rPr>
              <a:t>our </a:t>
            </a:r>
            <a:r>
              <a:rPr lang="en-US" sz="2800" dirty="0" smtClean="0">
                <a:latin typeface="+mn-lt"/>
              </a:rPr>
              <a:t>presentation can be used in extracurricular </a:t>
            </a:r>
            <a:r>
              <a:rPr lang="en-US" sz="2800" dirty="0">
                <a:latin typeface="+mn-lt"/>
              </a:rPr>
              <a:t>and elective classes that will be devoted to fashion and adolescent culture</a:t>
            </a:r>
            <a:endParaRPr lang="ru-RU" sz="28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6804" y="1228189"/>
            <a:ext cx="2991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Conclusion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82867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6339" y="438912"/>
            <a:ext cx="5879845" cy="94145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Bibliography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6696" y="1755649"/>
            <a:ext cx="10424160" cy="4151376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1. </a:t>
            </a:r>
            <a:r>
              <a:rPr lang="ru-RU" sz="2800" dirty="0" err="1" smtClean="0"/>
              <a:t>Булыко</a:t>
            </a:r>
            <a:r>
              <a:rPr lang="ru-RU" sz="2800" dirty="0" smtClean="0"/>
              <a:t> </a:t>
            </a:r>
            <a:r>
              <a:rPr lang="ru-RU" sz="2800" dirty="0"/>
              <a:t>А.Н. Большой словарь иностранных слов.- Мартин, 2007</a:t>
            </a:r>
          </a:p>
          <a:p>
            <a:r>
              <a:rPr lang="ru-RU" sz="2800" dirty="0" smtClean="0"/>
              <a:t>2. Журнал </a:t>
            </a:r>
            <a:r>
              <a:rPr lang="ru-RU" sz="2800" dirty="0"/>
              <a:t>«</a:t>
            </a:r>
            <a:r>
              <a:rPr lang="en-US" sz="2800" dirty="0"/>
              <a:t>MYLLITA». </a:t>
            </a:r>
            <a:r>
              <a:rPr lang="ru-RU" sz="2800" dirty="0"/>
              <a:t>Надписи и тексты на женской одежде.-2018</a:t>
            </a:r>
          </a:p>
          <a:p>
            <a:r>
              <a:rPr lang="ru-RU" sz="2800" dirty="0" smtClean="0"/>
              <a:t>3. Максимова </a:t>
            </a:r>
            <a:r>
              <a:rPr lang="ru-RU" sz="2800" dirty="0"/>
              <a:t>М.А. Осторожно, говорящая одежда!// Юный ученый. – 2015.</a:t>
            </a:r>
          </a:p>
          <a:p>
            <a:r>
              <a:rPr lang="ru-RU" sz="2800" dirty="0" smtClean="0"/>
              <a:t>4. Мюллер </a:t>
            </a:r>
            <a:r>
              <a:rPr lang="ru-RU" sz="2800" dirty="0"/>
              <a:t>В.К. Англо-русский словарь. – М. – 1960.</a:t>
            </a:r>
          </a:p>
          <a:p>
            <a:r>
              <a:rPr lang="ru-RU" sz="2800" dirty="0" smtClean="0"/>
              <a:t>5. </a:t>
            </a:r>
            <a:r>
              <a:rPr lang="en-US" sz="2800" dirty="0" err="1" smtClean="0"/>
              <a:t>BoF</a:t>
            </a:r>
            <a:r>
              <a:rPr lang="en-US" sz="2800" dirty="0" smtClean="0"/>
              <a:t> </a:t>
            </a:r>
            <a:r>
              <a:rPr lang="en-US" sz="2800" dirty="0"/>
              <a:t>Education </a:t>
            </a:r>
            <a:r>
              <a:rPr lang="en-US" sz="2800" dirty="0" err="1"/>
              <a:t>Fahion</a:t>
            </a:r>
            <a:r>
              <a:rPr lang="en-US" sz="2800" dirty="0"/>
              <a:t> Course// Fashion History. -2015                                                                   </a:t>
            </a:r>
          </a:p>
          <a:p>
            <a:r>
              <a:rPr lang="en-US" sz="2800" dirty="0" smtClean="0"/>
              <a:t>6.</a:t>
            </a:r>
            <a:r>
              <a:rPr lang="ru-RU" sz="2800" dirty="0" smtClean="0"/>
              <a:t> </a:t>
            </a:r>
            <a:r>
              <a:rPr lang="en-US" sz="2800" dirty="0" err="1" smtClean="0"/>
              <a:t>Logman</a:t>
            </a:r>
            <a:r>
              <a:rPr lang="en-US" sz="2800" dirty="0" smtClean="0"/>
              <a:t> </a:t>
            </a:r>
            <a:r>
              <a:rPr lang="en-US" sz="2800" dirty="0"/>
              <a:t>Dictionary of Contemporary English.</a:t>
            </a:r>
          </a:p>
          <a:p>
            <a:r>
              <a:rPr lang="en-US" sz="2800" dirty="0" smtClean="0"/>
              <a:t>7.</a:t>
            </a:r>
            <a:r>
              <a:rPr lang="ru-RU" sz="2800" dirty="0" smtClean="0"/>
              <a:t> </a:t>
            </a:r>
            <a:r>
              <a:rPr lang="en-US" sz="2800" dirty="0" smtClean="0"/>
              <a:t>Oxford </a:t>
            </a:r>
            <a:r>
              <a:rPr lang="en-US" sz="2800" dirty="0"/>
              <a:t>Student’s Dictionary of Current English. Oxford A.S.Hornby.19</a:t>
            </a:r>
          </a:p>
          <a:p>
            <a:r>
              <a:rPr lang="en-US" sz="2800" dirty="0" smtClean="0"/>
              <a:t>8.</a:t>
            </a:r>
            <a:r>
              <a:rPr lang="ru-RU" sz="2800" dirty="0" smtClean="0"/>
              <a:t> </a:t>
            </a:r>
            <a:r>
              <a:rPr lang="en-US" sz="2800" dirty="0" smtClean="0"/>
              <a:t>Wikipedia</a:t>
            </a:r>
            <a:r>
              <a:rPr lang="en-US" sz="2800" dirty="0"/>
              <a:t>. History of fashion design. https://en.wikipedia.org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813721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20" y="1297815"/>
            <a:ext cx="7181088" cy="354850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Bernard MT Condensed" panose="02050806060905020404" pitchFamily="18" charset="0"/>
              </a:rPr>
              <a:t>THANK YOU FOR </a:t>
            </a:r>
            <a:br>
              <a:rPr lang="en-US" sz="6600" dirty="0" smtClean="0">
                <a:latin typeface="Bernard MT Condensed" panose="02050806060905020404" pitchFamily="18" charset="0"/>
              </a:rPr>
            </a:br>
            <a:r>
              <a:rPr lang="en-US" sz="6600" dirty="0" smtClean="0">
                <a:latin typeface="Bernard MT Condensed" panose="02050806060905020404" pitchFamily="18" charset="0"/>
              </a:rPr>
              <a:t>YOUR ATTENTION!!!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4049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8924" y="299665"/>
            <a:ext cx="1728217" cy="7748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Aims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2713" y="1074471"/>
            <a:ext cx="9660637" cy="2834639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dirty="0" smtClean="0"/>
              <a:t>to </a:t>
            </a:r>
            <a:r>
              <a:rPr lang="en-US" sz="2800" dirty="0"/>
              <a:t>establish what semantic loading the inscriptions on clothes </a:t>
            </a:r>
            <a:r>
              <a:rPr lang="en-US" sz="2800" dirty="0" smtClean="0"/>
              <a:t>bear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dirty="0" smtClean="0"/>
              <a:t>to </a:t>
            </a:r>
            <a:r>
              <a:rPr lang="en-US" sz="2800" dirty="0"/>
              <a:t>find out how the </a:t>
            </a:r>
            <a:r>
              <a:rPr lang="en-US" sz="2800" dirty="0" err="1"/>
              <a:t>extralinguistic</a:t>
            </a:r>
            <a:r>
              <a:rPr lang="en-US" sz="2800" dirty="0"/>
              <a:t> importance of these signs affects on teenage </a:t>
            </a:r>
            <a:r>
              <a:rPr lang="en-US" sz="2800" dirty="0" smtClean="0"/>
              <a:t>culture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38924" y="2888435"/>
            <a:ext cx="1290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Bernard MT Condensed" panose="02050806060905020404" pitchFamily="18" charset="0"/>
                <a:ea typeface="+mj-ea"/>
                <a:cs typeface="+mj-cs"/>
              </a:rPr>
              <a:t>Object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41926" y="3682930"/>
            <a:ext cx="923544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English inscriptions on clothes of teenagers in our school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94" y="4317659"/>
            <a:ext cx="2414225" cy="9632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1926" y="5130362"/>
            <a:ext cx="923544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prstClr val="black"/>
                </a:solidFill>
              </a:rPr>
              <a:t>understanding of English inscriptions on clothes can change and affect on culture of adolescents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5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1921" y="1748837"/>
            <a:ext cx="1962435" cy="645443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Theoretical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33272" y="2728690"/>
            <a:ext cx="4864608" cy="32373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gathering the </a:t>
            </a:r>
            <a:r>
              <a:rPr lang="en-US" dirty="0" smtClean="0"/>
              <a:t>information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analyzing the </a:t>
            </a:r>
            <a:r>
              <a:rPr lang="en-US" dirty="0" smtClean="0"/>
              <a:t>information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classification </a:t>
            </a:r>
            <a:r>
              <a:rPr lang="en-US" dirty="0"/>
              <a:t>of the collected materials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106885" y="1748836"/>
            <a:ext cx="2417859" cy="6454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Practical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34696" y="2728688"/>
            <a:ext cx="4668456" cy="36845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collecting materials from books, web </a:t>
            </a:r>
            <a:r>
              <a:rPr lang="en-US" dirty="0" smtClean="0"/>
              <a:t>pages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selecting </a:t>
            </a:r>
            <a:r>
              <a:rPr lang="en-US" dirty="0"/>
              <a:t>of specific </a:t>
            </a:r>
            <a:r>
              <a:rPr lang="en-US" dirty="0" smtClean="0"/>
              <a:t>material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conducting a survey among teenagers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14356" y="768096"/>
            <a:ext cx="567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Methods of Research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06867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72" y="195263"/>
            <a:ext cx="5577840" cy="16002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ernard MT Condensed" panose="02050806060905020404" pitchFamily="18" charset="0"/>
              </a:rPr>
              <a:t>The </a:t>
            </a:r>
            <a:r>
              <a:rPr lang="en-US" sz="3600" dirty="0" smtClean="0">
                <a:latin typeface="Bernard MT Condensed" panose="02050806060905020404" pitchFamily="18" charset="0"/>
              </a:rPr>
              <a:t>History </a:t>
            </a:r>
            <a:r>
              <a:rPr lang="en-US" sz="3600" dirty="0">
                <a:latin typeface="Bernard MT Condensed" panose="02050806060905020404" pitchFamily="18" charset="0"/>
              </a:rPr>
              <a:t>of </a:t>
            </a:r>
            <a:r>
              <a:rPr lang="en-US" sz="3600" dirty="0" smtClean="0">
                <a:latin typeface="Bernard MT Condensed" panose="02050806060905020404" pitchFamily="18" charset="0"/>
              </a:rPr>
              <a:t>Clothes</a:t>
            </a:r>
            <a:r>
              <a:rPr lang="en-US" sz="3600" dirty="0">
                <a:latin typeface="Bernard MT Condensed" panose="02050806060905020404" pitchFamily="18" charset="0"/>
              </a:rPr>
              <a:t>’ </a:t>
            </a:r>
            <a:r>
              <a:rPr lang="en-US" sz="3600" dirty="0" smtClean="0">
                <a:latin typeface="Bernard MT Condensed" panose="02050806060905020404" pitchFamily="18" charset="0"/>
              </a:rPr>
              <a:t>Inscriptions 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2879" y="2130552"/>
            <a:ext cx="5168014" cy="381158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smtClean="0"/>
              <a:t>Greece</a:t>
            </a:r>
            <a:r>
              <a:rPr lang="ru-RU" sz="2800" dirty="0" smtClean="0"/>
              <a:t>:</a:t>
            </a:r>
            <a:r>
              <a:rPr lang="en-US" sz="2800" dirty="0" smtClean="0"/>
              <a:t> embroideries </a:t>
            </a:r>
            <a:r>
              <a:rPr lang="en-US" sz="2800" dirty="0"/>
              <a:t>on belts and jewelry </a:t>
            </a:r>
            <a:endParaRPr lang="en-US" sz="28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/>
              <a:t>Renaissance</a:t>
            </a:r>
            <a:r>
              <a:rPr lang="en-US" sz="2800" dirty="0" smtClean="0"/>
              <a:t>: inscriptions </a:t>
            </a:r>
            <a:r>
              <a:rPr lang="en-US" sz="2800" dirty="0"/>
              <a:t>woven into the ornaments of shirts and </a:t>
            </a:r>
            <a:r>
              <a:rPr lang="en-US" sz="2800" dirty="0" smtClean="0"/>
              <a:t>dresses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smtClean="0"/>
              <a:t>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century: the </a:t>
            </a:r>
            <a:r>
              <a:rPr lang="en-US" sz="2800" dirty="0"/>
              <a:t>uniform of workers.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197" y="372258"/>
            <a:ext cx="4101816" cy="242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4820" b="4273"/>
          <a:stretch/>
        </p:blipFill>
        <p:spPr>
          <a:xfrm>
            <a:off x="8823403" y="2908202"/>
            <a:ext cx="3136688" cy="385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733" y="2908202"/>
            <a:ext cx="3464591" cy="293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40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023" y="341504"/>
            <a:ext cx="6914324" cy="9418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ernard MT Condensed" panose="02050806060905020404" pitchFamily="18" charset="0"/>
              </a:rPr>
              <a:t>Christian Dior’s </a:t>
            </a:r>
            <a:r>
              <a:rPr lang="en-US" sz="3600" dirty="0" smtClean="0">
                <a:latin typeface="Bernard MT Condensed" panose="02050806060905020404" pitchFamily="18" charset="0"/>
              </a:rPr>
              <a:t>Collection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83023" y="1554480"/>
            <a:ext cx="4376787" cy="38115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Theme </a:t>
            </a:r>
            <a:r>
              <a:rPr lang="en-US" sz="2800" dirty="0"/>
              <a:t>of the three </a:t>
            </a:r>
            <a:r>
              <a:rPr lang="en-US" sz="2800" dirty="0" smtClean="0"/>
              <a:t>letters: </a:t>
            </a:r>
            <a:r>
              <a:rPr lang="en-US" sz="2800" dirty="0"/>
              <a:t>X, A, and Y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056" b="13914"/>
          <a:stretch/>
        </p:blipFill>
        <p:spPr>
          <a:xfrm>
            <a:off x="9150097" y="349060"/>
            <a:ext cx="2845879" cy="432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799" y="1842653"/>
            <a:ext cx="3072320" cy="461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4787" y="2935224"/>
            <a:ext cx="2998440" cy="373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16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9756" y="466344"/>
            <a:ext cx="9620948" cy="10881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ernard MT Condensed" panose="02050806060905020404" pitchFamily="18" charset="0"/>
              </a:rPr>
              <a:t>T-shirts with the </a:t>
            </a:r>
            <a:r>
              <a:rPr lang="en-US" sz="3600" dirty="0" smtClean="0">
                <a:latin typeface="Bernard MT Condensed" panose="02050806060905020404" pitchFamily="18" charset="0"/>
              </a:rPr>
              <a:t>Brand </a:t>
            </a:r>
            <a:r>
              <a:rPr lang="en-US" sz="3600" dirty="0">
                <a:latin typeface="Bernard MT Condensed" panose="02050806060905020404" pitchFamily="18" charset="0"/>
              </a:rPr>
              <a:t>of </a:t>
            </a:r>
            <a:r>
              <a:rPr lang="en-US" sz="3600" dirty="0" smtClean="0">
                <a:latin typeface="Bernard MT Condensed" panose="02050806060905020404" pitchFamily="18" charset="0"/>
              </a:rPr>
              <a:t>Cigarettes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377" y="1956816"/>
            <a:ext cx="3843528" cy="384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5056" b="13520"/>
          <a:stretch/>
        </p:blipFill>
        <p:spPr>
          <a:xfrm>
            <a:off x="0" y="1956816"/>
            <a:ext cx="3976116" cy="384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9256" b="11615"/>
          <a:stretch/>
        </p:blipFill>
        <p:spPr>
          <a:xfrm>
            <a:off x="8170166" y="1956816"/>
            <a:ext cx="3808474" cy="383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8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469" y="758952"/>
            <a:ext cx="9940988" cy="676656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Bernard MT Condensed" panose="02050806060905020404" pitchFamily="18" charset="0"/>
              </a:rPr>
              <a:t>Fashion </a:t>
            </a:r>
            <a:r>
              <a:rPr lang="en-US" sz="3600" dirty="0">
                <a:latin typeface="Bernard MT Condensed" panose="02050806060905020404" pitchFamily="18" charset="0"/>
              </a:rPr>
              <a:t>for </a:t>
            </a:r>
            <a:r>
              <a:rPr lang="en-US" sz="3600" dirty="0" smtClean="0">
                <a:latin typeface="Bernard MT Condensed" panose="02050806060905020404" pitchFamily="18" charset="0"/>
              </a:rPr>
              <a:t>Different Generations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1878222"/>
            <a:ext cx="5511722" cy="367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471" y="1878222"/>
            <a:ext cx="5641849" cy="3682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03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340" y="397859"/>
            <a:ext cx="10791380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ernard MT Condensed" panose="02050806060905020404" pitchFamily="18" charset="0"/>
              </a:rPr>
              <a:t>Semantic </a:t>
            </a:r>
            <a:r>
              <a:rPr lang="en-US" sz="3600" dirty="0" smtClean="0">
                <a:latin typeface="Bernard MT Condensed" panose="02050806060905020404" pitchFamily="18" charset="0"/>
              </a:rPr>
              <a:t>Classification </a:t>
            </a:r>
            <a:r>
              <a:rPr lang="en-US" sz="3600" dirty="0">
                <a:latin typeface="Bernard MT Condensed" panose="02050806060905020404" pitchFamily="18" charset="0"/>
              </a:rPr>
              <a:t>L</a:t>
            </a:r>
            <a:r>
              <a:rPr lang="en-US" sz="3600" dirty="0" smtClean="0">
                <a:latin typeface="Bernard MT Condensed" panose="02050806060905020404" pitchFamily="18" charset="0"/>
              </a:rPr>
              <a:t>abels </a:t>
            </a:r>
            <a:r>
              <a:rPr lang="en-US" sz="3600" dirty="0">
                <a:latin typeface="Bernard MT Condensed" panose="02050806060905020404" pitchFamily="18" charset="0"/>
              </a:rPr>
              <a:t>on </a:t>
            </a:r>
            <a:r>
              <a:rPr lang="en-US" sz="3600" dirty="0" smtClean="0">
                <a:latin typeface="Bernard MT Condensed" panose="02050806060905020404" pitchFamily="18" charset="0"/>
              </a:rPr>
              <a:t>Clothes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1125" y="1723422"/>
            <a:ext cx="3904488" cy="624872"/>
          </a:xfrm>
        </p:spPr>
        <p:txBody>
          <a:bodyPr>
            <a:noAutofit/>
          </a:bodyPr>
          <a:lstStyle/>
          <a:p>
            <a:r>
              <a:rPr lang="en-US" sz="2800" dirty="0"/>
              <a:t>The </a:t>
            </a:r>
            <a:r>
              <a:rPr lang="en-US" sz="2800" dirty="0" smtClean="0"/>
              <a:t>name </a:t>
            </a:r>
            <a:r>
              <a:rPr lang="en-US" sz="2800" dirty="0"/>
              <a:t>of </a:t>
            </a:r>
            <a:r>
              <a:rPr lang="en-US" sz="2800" dirty="0" smtClean="0"/>
              <a:t>brand 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23" y="2430590"/>
            <a:ext cx="3944463" cy="394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2926" y="1524382"/>
            <a:ext cx="4316410" cy="823912"/>
          </a:xfrm>
        </p:spPr>
        <p:txBody>
          <a:bodyPr>
            <a:normAutofit/>
          </a:bodyPr>
          <a:lstStyle/>
          <a:p>
            <a:r>
              <a:rPr lang="en-US" sz="2800" dirty="0"/>
              <a:t>Funny </a:t>
            </a:r>
            <a:r>
              <a:rPr lang="en-US" sz="2800" dirty="0" smtClean="0"/>
              <a:t>words/phrases</a:t>
            </a:r>
            <a:endParaRPr lang="ru-RU" sz="28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90" y="2430590"/>
            <a:ext cx="3944462" cy="394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357852"/>
      </p:ext>
    </p:extLst>
  </p:cSld>
  <p:clrMapOvr>
    <a:masterClrMapping/>
  </p:clrMapOvr>
</p:sld>
</file>

<file path=ppt/theme/theme1.xml><?xml version="1.0" encoding="utf-8"?>
<a:theme xmlns:a="http://schemas.openxmlformats.org/drawingml/2006/main" name="1234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1234</Template>
  <TotalTime>334</TotalTime>
  <Words>577</Words>
  <Application>Microsoft Office PowerPoint</Application>
  <PresentationFormat>Широкоэкранный</PresentationFormat>
  <Paragraphs>73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Bernard MT Condensed</vt:lpstr>
      <vt:lpstr>Calibri</vt:lpstr>
      <vt:lpstr>Calibri Light</vt:lpstr>
      <vt:lpstr>Wingdings</vt:lpstr>
      <vt:lpstr>1234</vt:lpstr>
      <vt:lpstr>Муниципальное автономное общеобразовательное учреждение Домодедовская гимназия №5           Научно-исследовательская работа по теме:     «Английские надписи на одежде как    экстралингвистический фактор, влияющий на культуру подростков»</vt:lpstr>
      <vt:lpstr>Definition of Fashion</vt:lpstr>
      <vt:lpstr>Aims</vt:lpstr>
      <vt:lpstr>Презентация PowerPoint</vt:lpstr>
      <vt:lpstr>The History of Clothes’ Inscriptions </vt:lpstr>
      <vt:lpstr>Christian Dior’s Collection</vt:lpstr>
      <vt:lpstr>T-shirts with the Brand of Cigarettes</vt:lpstr>
      <vt:lpstr>Fashion for Different Generations</vt:lpstr>
      <vt:lpstr>Semantic Classification Labels on Clothes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Sociological Questionnaire</vt:lpstr>
      <vt:lpstr>Презентация PowerPoint</vt:lpstr>
      <vt:lpstr>Презентация PowerPoint</vt:lpstr>
      <vt:lpstr>Презентация PowerPoint</vt:lpstr>
      <vt:lpstr>The Results of a Sociological Study</vt:lpstr>
      <vt:lpstr>Conclusion</vt:lpstr>
      <vt:lpstr>The hypothesis of our study is confirmed: interest in learning the language and understanding of various inscriptions of a foreign language is growing among the younger generation.   Practical significance: our presentation can be used in extracurricular and elective classes that will be devoted to fashion and adolescent culture</vt:lpstr>
      <vt:lpstr>Bibliography</vt:lpstr>
      <vt:lpstr>THANK YOU FOR  YOUR ATTENTION!!!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общеобразовательное учреждение Домодедовская гимназия №5    Научно-исследовательская работа по теме: «Английские надписи на одежде как экстралингвистический фактор, влияющий на культуру подростков»</dc:title>
  <dc:creator>Наталья Макаренко</dc:creator>
  <cp:lastModifiedBy>Наталья Макаренко</cp:lastModifiedBy>
  <cp:revision>41</cp:revision>
  <dcterms:created xsi:type="dcterms:W3CDTF">2019-12-22T06:54:48Z</dcterms:created>
  <dcterms:modified xsi:type="dcterms:W3CDTF">2020-02-23T06:29:58Z</dcterms:modified>
</cp:coreProperties>
</file>