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97" r:id="rId4"/>
    <p:sldId id="264" r:id="rId5"/>
    <p:sldId id="265" r:id="rId6"/>
    <p:sldId id="268" r:id="rId7"/>
    <p:sldId id="269" r:id="rId8"/>
    <p:sldId id="270" r:id="rId9"/>
    <p:sldId id="272" r:id="rId10"/>
    <p:sldId id="283" r:id="rId11"/>
    <p:sldId id="284" r:id="rId12"/>
    <p:sldId id="285" r:id="rId13"/>
    <p:sldId id="300" r:id="rId14"/>
    <p:sldId id="273" r:id="rId15"/>
    <p:sldId id="274" r:id="rId16"/>
    <p:sldId id="275" r:id="rId17"/>
    <p:sldId id="298" r:id="rId18"/>
    <p:sldId id="290" r:id="rId19"/>
    <p:sldId id="291" r:id="rId20"/>
    <p:sldId id="292" r:id="rId21"/>
    <p:sldId id="293" r:id="rId22"/>
    <p:sldId id="294" r:id="rId23"/>
    <p:sldId id="295" r:id="rId24"/>
    <p:sldId id="282" r:id="rId25"/>
    <p:sldId id="281" r:id="rId26"/>
    <p:sldId id="296" r:id="rId27"/>
    <p:sldId id="299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7E4"/>
    <a:srgbClr val="99DFCE"/>
    <a:srgbClr val="F9A5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/>
              <a:t>Question 1</a:t>
            </a:r>
            <a:endParaRPr lang="ru-RU" sz="2800" b="1" dirty="0"/>
          </a:p>
        </c:rich>
      </c:tx>
      <c:layout>
        <c:manualLayout>
          <c:xMode val="edge"/>
          <c:yMode val="edge"/>
          <c:x val="0.42064079595956916"/>
          <c:y val="2.1752452146508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15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Seldom</c:v>
                </c:pt>
              </c:strCache>
            </c:strRef>
          </c:tx>
          <c:spPr>
            <a:solidFill>
              <a:srgbClr val="99DFCE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967E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471760"/>
        <c:axId val="195471200"/>
        <c:axId val="0"/>
      </c:bar3DChart>
      <c:catAx>
        <c:axId val="19547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471200"/>
        <c:crosses val="autoZero"/>
        <c:auto val="1"/>
        <c:lblAlgn val="ctr"/>
        <c:lblOffset val="100"/>
        <c:noMultiLvlLbl val="0"/>
      </c:catAx>
      <c:valAx>
        <c:axId val="19547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47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baseline="0" dirty="0" smtClean="0">
                <a:latin typeface="+mn-lt"/>
              </a:rPr>
              <a:t>Question 2</a:t>
            </a:r>
            <a:endParaRPr lang="ru-RU" sz="2800" b="1" baseline="0" dirty="0" smtClean="0">
              <a:latin typeface="+mn-lt"/>
            </a:endParaRPr>
          </a:p>
        </c:rich>
      </c:tx>
      <c:layout>
        <c:manualLayout>
          <c:xMode val="edge"/>
          <c:yMode val="edge"/>
          <c:x val="0.42434902708095706"/>
          <c:y val="2.08995924971014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Everyday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rgbClr val="99DFCE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Seldom</c:v>
                </c:pt>
              </c:strCache>
            </c:strRef>
          </c:tx>
          <c:spPr>
            <a:solidFill>
              <a:srgbClr val="F967E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033008"/>
        <c:axId val="197033568"/>
        <c:axId val="0"/>
      </c:bar3DChart>
      <c:catAx>
        <c:axId val="19703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033568"/>
        <c:crosses val="autoZero"/>
        <c:auto val="1"/>
        <c:lblAlgn val="ctr"/>
        <c:lblOffset val="100"/>
        <c:noMultiLvlLbl val="0"/>
      </c:catAx>
      <c:valAx>
        <c:axId val="19703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03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/>
              <a:t>Question</a:t>
            </a:r>
            <a:r>
              <a:rPr lang="en-US" sz="2800" b="1" baseline="0" dirty="0" smtClean="0"/>
              <a:t> 3</a:t>
            </a:r>
            <a:endParaRPr lang="ru-RU" sz="2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4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rgbClr val="99DFCE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Seldom</c:v>
                </c:pt>
              </c:strCache>
            </c:strRef>
          </c:tx>
          <c:spPr>
            <a:solidFill>
              <a:srgbClr val="F967E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164672"/>
        <c:axId val="201165232"/>
        <c:axId val="0"/>
      </c:bar3DChart>
      <c:catAx>
        <c:axId val="20116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165232"/>
        <c:crosses val="autoZero"/>
        <c:auto val="1"/>
        <c:lblAlgn val="ctr"/>
        <c:lblOffset val="100"/>
        <c:noMultiLvlLbl val="0"/>
      </c:catAx>
      <c:valAx>
        <c:axId val="20116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164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latin typeface="+mn-lt"/>
              </a:rPr>
              <a:t>Question</a:t>
            </a:r>
            <a:r>
              <a:rPr lang="en-US" sz="2800" b="1" baseline="0" dirty="0" smtClean="0">
                <a:latin typeface="+mn-lt"/>
              </a:rPr>
              <a:t> 4</a:t>
            </a:r>
            <a:endParaRPr lang="ru-RU" sz="2800" b="1" dirty="0">
              <a:latin typeface="+mn-lt"/>
            </a:endParaRPr>
          </a:p>
        </c:rich>
      </c:tx>
      <c:layout>
        <c:manualLayout>
          <c:xMode val="edge"/>
          <c:yMode val="edge"/>
          <c:x val="0.43091048297968698"/>
          <c:y val="2.0690966030973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Maybe</c:v>
                </c:pt>
              </c:strCache>
            </c:strRef>
          </c:tx>
          <c:spPr>
            <a:solidFill>
              <a:srgbClr val="99DFCE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17</c:v>
                </c:pt>
                <c:pt idx="1">
                  <c:v>9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967E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165792"/>
        <c:axId val="202544128"/>
        <c:axId val="0"/>
      </c:bar3DChart>
      <c:catAx>
        <c:axId val="20116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544128"/>
        <c:crosses val="autoZero"/>
        <c:auto val="1"/>
        <c:lblAlgn val="ctr"/>
        <c:lblOffset val="100"/>
        <c:noMultiLvlLbl val="0"/>
      </c:catAx>
      <c:valAx>
        <c:axId val="20254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16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latin typeface="+mn-lt"/>
              </a:rPr>
              <a:t>Question</a:t>
            </a:r>
            <a:r>
              <a:rPr lang="en-US" sz="2800" b="1" baseline="0" dirty="0" smtClean="0">
                <a:latin typeface="+mn-lt"/>
              </a:rPr>
              <a:t> 5</a:t>
            </a:r>
            <a:endParaRPr lang="ru-RU" sz="2800" b="1" dirty="0">
              <a:latin typeface="+mn-lt"/>
            </a:endParaRPr>
          </a:p>
        </c:rich>
      </c:tx>
      <c:layout>
        <c:manualLayout>
          <c:xMode val="edge"/>
          <c:yMode val="edge"/>
          <c:x val="0.39250584934469651"/>
          <c:y val="2.14926044324525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Maybe</c:v>
                </c:pt>
              </c:strCache>
            </c:strRef>
          </c:tx>
          <c:spPr>
            <a:solidFill>
              <a:srgbClr val="99DFCE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Not so</c:v>
                </c:pt>
              </c:strCache>
            </c:strRef>
          </c:tx>
          <c:spPr>
            <a:solidFill>
              <a:srgbClr val="F967E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548048"/>
        <c:axId val="202548608"/>
        <c:axId val="0"/>
      </c:bar3DChart>
      <c:catAx>
        <c:axId val="20254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548608"/>
        <c:crosses val="autoZero"/>
        <c:auto val="1"/>
        <c:lblAlgn val="ctr"/>
        <c:lblOffset val="100"/>
        <c:noMultiLvlLbl val="0"/>
      </c:catAx>
      <c:valAx>
        <c:axId val="20254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54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latin typeface="+mn-lt"/>
              </a:rPr>
              <a:t>Question</a:t>
            </a:r>
            <a:r>
              <a:rPr lang="en-US" sz="2800" b="1" baseline="0" dirty="0" smtClean="0">
                <a:latin typeface="+mn-lt"/>
              </a:rPr>
              <a:t> 6</a:t>
            </a:r>
            <a:endParaRPr lang="ru-RU" sz="2800" b="1" dirty="0">
              <a:latin typeface="+mn-lt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Maybe</c:v>
                </c:pt>
              </c:strCache>
            </c:strRef>
          </c:tx>
          <c:spPr>
            <a:solidFill>
              <a:srgbClr val="99DFCE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More no</c:v>
                </c:pt>
              </c:strCache>
            </c:strRef>
          </c:tx>
          <c:spPr>
            <a:solidFill>
              <a:srgbClr val="F967E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9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790128"/>
        <c:axId val="201790688"/>
        <c:axId val="0"/>
      </c:bar3DChart>
      <c:catAx>
        <c:axId val="20179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790688"/>
        <c:crosses val="autoZero"/>
        <c:auto val="1"/>
        <c:lblAlgn val="ctr"/>
        <c:lblOffset val="100"/>
        <c:noMultiLvlLbl val="0"/>
      </c:catAx>
      <c:valAx>
        <c:axId val="20179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79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 smtClean="0">
                <a:latin typeface="+mn-lt"/>
              </a:rPr>
              <a:t>Question</a:t>
            </a:r>
            <a:r>
              <a:rPr lang="en-US" sz="2800" b="1" baseline="0" dirty="0" smtClean="0">
                <a:latin typeface="+mn-lt"/>
              </a:rPr>
              <a:t> 7</a:t>
            </a:r>
            <a:endParaRPr lang="ru-RU" sz="2800" b="1" dirty="0">
              <a:latin typeface="+mn-lt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Usually</c:v>
                </c:pt>
              </c:strCache>
            </c:strRef>
          </c:tx>
          <c:spPr>
            <a:solidFill>
              <a:srgbClr val="99DFCE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rgbClr val="F967E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Seldom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3"/>
                <c:pt idx="0">
                  <c:v>7 form</c:v>
                </c:pt>
                <c:pt idx="1">
                  <c:v>8 form</c:v>
                </c:pt>
                <c:pt idx="2">
                  <c:v>9 form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795728"/>
        <c:axId val="201796288"/>
        <c:axId val="0"/>
      </c:bar3DChart>
      <c:catAx>
        <c:axId val="20179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796288"/>
        <c:crosses val="autoZero"/>
        <c:auto val="1"/>
        <c:lblAlgn val="ctr"/>
        <c:lblOffset val="100"/>
        <c:noMultiLvlLbl val="0"/>
      </c:catAx>
      <c:valAx>
        <c:axId val="20179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79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449629664267864"/>
          <c:y val="0.93481738347917831"/>
          <c:w val="0.31238005582156858"/>
          <c:h val="5.04041767516911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42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06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8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063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13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42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06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29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0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40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6D644-3297-4C4D-B678-6EB54BA17093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9C506-16E2-4417-8715-C6FCB786B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12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6609" y="0"/>
            <a:ext cx="9259910" cy="144316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+mn-lt"/>
              </a:rPr>
              <a:t>Муниципальное Автономное Образовательное Учреждение</a:t>
            </a:r>
            <a:r>
              <a:rPr lang="en-US" sz="2400" dirty="0" smtClean="0">
                <a:latin typeface="+mn-lt"/>
              </a:rPr>
              <a:t/>
            </a:r>
            <a:br>
              <a:rPr lang="en-US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Домодедовская Гимназия №5</a:t>
            </a:r>
            <a:r>
              <a:rPr lang="en-US" sz="2400" dirty="0" smtClean="0">
                <a:latin typeface="+mn-lt"/>
              </a:rPr>
              <a:t/>
            </a:r>
            <a:br>
              <a:rPr lang="en-US" sz="2400" dirty="0" smtClean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4564" y="1853937"/>
            <a:ext cx="9144000" cy="4881713"/>
          </a:xfrm>
        </p:spPr>
        <p:txBody>
          <a:bodyPr>
            <a:normAutofit/>
          </a:bodyPr>
          <a:lstStyle/>
          <a:p>
            <a:endParaRPr lang="en-US" sz="2800" dirty="0" smtClean="0">
              <a:latin typeface="+mj-lt"/>
            </a:endParaRPr>
          </a:p>
          <a:p>
            <a:r>
              <a:rPr lang="en-US" sz="3600" b="1" i="1" dirty="0" smtClean="0"/>
              <a:t>SMS Language in Modern English</a:t>
            </a:r>
            <a:endParaRPr lang="ru-RU" sz="3600" b="1" i="1" dirty="0" smtClean="0"/>
          </a:p>
          <a:p>
            <a:endParaRPr lang="ru-RU" sz="3600" b="1" i="1" dirty="0">
              <a:latin typeface="+mj-lt"/>
            </a:endParaRPr>
          </a:p>
          <a:p>
            <a:pPr algn="r"/>
            <a:endParaRPr lang="ru-RU" sz="3600" b="1" i="1" dirty="0">
              <a:latin typeface="+mj-lt"/>
            </a:endParaRPr>
          </a:p>
          <a:p>
            <a:pPr algn="r"/>
            <a:r>
              <a:rPr lang="ru-RU" sz="2000" dirty="0" smtClean="0"/>
              <a:t>Автор: Киселева Екатерина, </a:t>
            </a:r>
          </a:p>
          <a:p>
            <a:pPr algn="r"/>
            <a:r>
              <a:rPr lang="ru-RU" sz="2000" dirty="0" smtClean="0"/>
              <a:t>обучающаяся 10 класса</a:t>
            </a:r>
          </a:p>
          <a:p>
            <a:pPr algn="r"/>
            <a:r>
              <a:rPr lang="ru-RU" sz="2000" dirty="0" smtClean="0"/>
              <a:t>Научный руководитель: </a:t>
            </a:r>
            <a:r>
              <a:rPr lang="ru-RU" sz="2000" dirty="0" err="1" smtClean="0"/>
              <a:t>Барменкова</a:t>
            </a:r>
            <a:r>
              <a:rPr lang="ru-RU" sz="2000" dirty="0" smtClean="0"/>
              <a:t> Ольга Ивановна,</a:t>
            </a:r>
            <a:r>
              <a:rPr lang="ru-RU" sz="2000" dirty="0"/>
              <a:t> </a:t>
            </a:r>
            <a:endParaRPr lang="ru-RU" sz="2000" dirty="0" smtClean="0"/>
          </a:p>
          <a:p>
            <a:pPr algn="r"/>
            <a:r>
              <a:rPr lang="ru-RU" sz="2000" dirty="0" smtClean="0"/>
              <a:t>учитель английского языка, доцент</a:t>
            </a:r>
            <a:endParaRPr lang="en-US" sz="2000" dirty="0" smtClean="0"/>
          </a:p>
          <a:p>
            <a:pPr algn="r"/>
            <a:endParaRPr lang="en-US" sz="2800" dirty="0"/>
          </a:p>
          <a:p>
            <a:r>
              <a:rPr lang="ru-RU" sz="1600" dirty="0" smtClean="0"/>
              <a:t>Домодедово, 2020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472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2322" y="162373"/>
            <a:ext cx="7106769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Single </a:t>
            </a:r>
            <a:r>
              <a:rPr lang="en-US" b="1" dirty="0" smtClean="0">
                <a:latin typeface="+mn-lt"/>
              </a:rPr>
              <a:t>Letters </a:t>
            </a:r>
            <a:r>
              <a:rPr lang="en-US" b="1" dirty="0">
                <a:latin typeface="+mn-lt"/>
              </a:rPr>
              <a:t>R</a:t>
            </a:r>
            <a:r>
              <a:rPr lang="en-US" b="1" dirty="0" smtClean="0">
                <a:latin typeface="+mn-lt"/>
              </a:rPr>
              <a:t>eplace </a:t>
            </a:r>
            <a:r>
              <a:rPr lang="en-US" b="1" dirty="0">
                <a:latin typeface="+mn-lt"/>
              </a:rPr>
              <a:t>W</a:t>
            </a:r>
            <a:r>
              <a:rPr lang="en-US" b="1" dirty="0" smtClean="0">
                <a:latin typeface="+mn-lt"/>
              </a:rPr>
              <a:t>ords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1365" y="1735473"/>
            <a:ext cx="5636117" cy="4351338"/>
          </a:xfrm>
        </p:spPr>
        <p:txBody>
          <a:bodyPr/>
          <a:lstStyle/>
          <a:p>
            <a:r>
              <a:rPr lang="en-US" dirty="0" smtClean="0"/>
              <a:t> Be </a:t>
            </a:r>
            <a:r>
              <a:rPr lang="en-US" dirty="0"/>
              <a:t>becomes b</a:t>
            </a:r>
          </a:p>
          <a:p>
            <a:r>
              <a:rPr lang="en-US" dirty="0" smtClean="0"/>
              <a:t> See </a:t>
            </a:r>
            <a:r>
              <a:rPr lang="en-US" dirty="0"/>
              <a:t>or sea becomes c</a:t>
            </a:r>
          </a:p>
          <a:p>
            <a:r>
              <a:rPr lang="en-US" dirty="0" smtClean="0"/>
              <a:t> Okay </a:t>
            </a:r>
            <a:r>
              <a:rPr lang="en-US" dirty="0"/>
              <a:t>becomes k</a:t>
            </a:r>
          </a:p>
          <a:p>
            <a:r>
              <a:rPr lang="en-US" dirty="0" smtClean="0"/>
              <a:t> You </a:t>
            </a:r>
            <a:r>
              <a:rPr lang="en-US" dirty="0"/>
              <a:t>becomes u</a:t>
            </a:r>
          </a:p>
          <a:p>
            <a:r>
              <a:rPr lang="en-US" dirty="0" smtClean="0"/>
              <a:t> Are </a:t>
            </a:r>
            <a:r>
              <a:rPr lang="en-US" dirty="0"/>
              <a:t>becomes r</a:t>
            </a:r>
          </a:p>
          <a:p>
            <a:r>
              <a:rPr lang="en-US" dirty="0" smtClean="0"/>
              <a:t> Why </a:t>
            </a:r>
            <a:r>
              <a:rPr lang="en-US" dirty="0"/>
              <a:t>becomes y</a:t>
            </a:r>
          </a:p>
          <a:p>
            <a:r>
              <a:rPr lang="en-US" dirty="0" smtClean="0"/>
              <a:t> In </a:t>
            </a:r>
            <a:r>
              <a:rPr lang="en-US" dirty="0"/>
              <a:t>becomes n</a:t>
            </a:r>
          </a:p>
          <a:p>
            <a:r>
              <a:rPr lang="en-US" dirty="0" smtClean="0"/>
              <a:t> And becomes n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567" y="1922377"/>
            <a:ext cx="4164434" cy="416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4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2285" y="272408"/>
            <a:ext cx="6957812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Single </a:t>
            </a:r>
            <a:r>
              <a:rPr lang="en-US" b="1" dirty="0" smtClean="0">
                <a:latin typeface="+mn-lt"/>
              </a:rPr>
              <a:t>Digits </a:t>
            </a:r>
            <a:r>
              <a:rPr lang="en-US" b="1" dirty="0">
                <a:latin typeface="+mn-lt"/>
              </a:rPr>
              <a:t>R</a:t>
            </a:r>
            <a:r>
              <a:rPr lang="en-US" b="1" dirty="0" smtClean="0">
                <a:latin typeface="+mn-lt"/>
              </a:rPr>
              <a:t>eplace </a:t>
            </a:r>
            <a:r>
              <a:rPr lang="en-US" b="1" dirty="0">
                <a:latin typeface="+mn-lt"/>
              </a:rPr>
              <a:t>W</a:t>
            </a:r>
            <a:r>
              <a:rPr lang="en-US" b="1" dirty="0" smtClean="0">
                <a:latin typeface="+mn-lt"/>
              </a:rPr>
              <a:t>ords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9277" y="2375210"/>
            <a:ext cx="7983828" cy="435133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000" dirty="0" smtClean="0"/>
              <a:t>Won </a:t>
            </a:r>
            <a:r>
              <a:rPr lang="en-US" sz="3000" dirty="0"/>
              <a:t>or one becomes 1</a:t>
            </a:r>
          </a:p>
          <a:p>
            <a:r>
              <a:rPr lang="en-US" sz="3000" dirty="0" smtClean="0"/>
              <a:t> To </a:t>
            </a:r>
            <a:r>
              <a:rPr lang="en-US" sz="3000" dirty="0"/>
              <a:t>or too becomes 2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For </a:t>
            </a:r>
            <a:r>
              <a:rPr lang="en-US" sz="3000" dirty="0"/>
              <a:t>becomes 4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Ate </a:t>
            </a:r>
            <a:r>
              <a:rPr lang="en-US" sz="3000" dirty="0"/>
              <a:t>or becomes </a:t>
            </a:r>
            <a:r>
              <a:rPr lang="en-US" sz="3000" dirty="0" smtClean="0"/>
              <a:t>8</a:t>
            </a:r>
            <a:endParaRPr lang="en-US" sz="30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68"/>
            <a:ext cx="2540000" cy="68598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823" y="2375210"/>
            <a:ext cx="3326282" cy="332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7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7456" y="171942"/>
            <a:ext cx="9142927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Single </a:t>
            </a:r>
            <a:r>
              <a:rPr lang="en-US" b="1" dirty="0" smtClean="0">
                <a:latin typeface="+mn-lt"/>
              </a:rPr>
              <a:t>Letter </a:t>
            </a:r>
            <a:r>
              <a:rPr lang="en-US" b="1" dirty="0">
                <a:latin typeface="+mn-lt"/>
              </a:rPr>
              <a:t>or </a:t>
            </a:r>
            <a:r>
              <a:rPr lang="en-US" b="1" dirty="0" smtClean="0">
                <a:latin typeface="+mn-lt"/>
              </a:rPr>
              <a:t>Digit </a:t>
            </a:r>
            <a:r>
              <a:rPr lang="en-US" b="1" dirty="0">
                <a:latin typeface="+mn-lt"/>
              </a:rPr>
              <a:t>C</a:t>
            </a:r>
            <a:r>
              <a:rPr lang="en-US" b="1" dirty="0" smtClean="0">
                <a:latin typeface="+mn-lt"/>
              </a:rPr>
              <a:t>an </a:t>
            </a:r>
            <a:r>
              <a:rPr lang="en-US" b="1" dirty="0">
                <a:latin typeface="+mn-lt"/>
              </a:rPr>
              <a:t>R</a:t>
            </a:r>
            <a:r>
              <a:rPr lang="en-US" b="1" dirty="0" smtClean="0">
                <a:latin typeface="+mn-lt"/>
              </a:rPr>
              <a:t>eplace </a:t>
            </a:r>
            <a:r>
              <a:rPr lang="en-US" b="1" dirty="0">
                <a:latin typeface="+mn-lt"/>
              </a:rPr>
              <a:t>a </a:t>
            </a:r>
            <a:r>
              <a:rPr lang="en-US" b="1" dirty="0" smtClean="0">
                <a:latin typeface="+mn-lt"/>
              </a:rPr>
              <a:t>Syllable </a:t>
            </a:r>
            <a:r>
              <a:rPr lang="en-US" b="1" dirty="0">
                <a:latin typeface="+mn-lt"/>
              </a:rPr>
              <a:t>or </a:t>
            </a:r>
            <a:r>
              <a:rPr lang="en-US" b="1" dirty="0" smtClean="0">
                <a:latin typeface="+mn-lt"/>
              </a:rPr>
              <a:t>Phoneme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7456" y="2173355"/>
            <a:ext cx="6940639" cy="4351338"/>
          </a:xfrm>
        </p:spPr>
        <p:txBody>
          <a:bodyPr/>
          <a:lstStyle/>
          <a:p>
            <a:r>
              <a:rPr lang="en-US" dirty="0" smtClean="0"/>
              <a:t> Tomorrow </a:t>
            </a:r>
            <a:r>
              <a:rPr lang="en-US" dirty="0"/>
              <a:t>becomes 2moro, 2mro, 2mrw</a:t>
            </a:r>
          </a:p>
          <a:p>
            <a:r>
              <a:rPr lang="en-US" dirty="0"/>
              <a:t> </a:t>
            </a:r>
            <a:r>
              <a:rPr lang="en-US" dirty="0" smtClean="0"/>
              <a:t>Before </a:t>
            </a:r>
            <a:r>
              <a:rPr lang="en-US" dirty="0"/>
              <a:t>becomes b4</a:t>
            </a:r>
          </a:p>
          <a:p>
            <a:r>
              <a:rPr lang="en-US" dirty="0"/>
              <a:t> </a:t>
            </a:r>
            <a:r>
              <a:rPr lang="en-US" dirty="0" smtClean="0"/>
              <a:t>Forget </a:t>
            </a:r>
            <a:r>
              <a:rPr lang="en-US" dirty="0"/>
              <a:t>becomes 4get</a:t>
            </a:r>
          </a:p>
          <a:p>
            <a:r>
              <a:rPr lang="en-US" dirty="0"/>
              <a:t> </a:t>
            </a:r>
            <a:r>
              <a:rPr lang="en-US" dirty="0" smtClean="0"/>
              <a:t>Great </a:t>
            </a:r>
            <a:r>
              <a:rPr lang="en-US" dirty="0"/>
              <a:t>becomes g8</a:t>
            </a:r>
          </a:p>
          <a:p>
            <a:r>
              <a:rPr lang="en-US" dirty="0"/>
              <a:t> </a:t>
            </a:r>
            <a:r>
              <a:rPr lang="en-US" dirty="0" smtClean="0"/>
              <a:t>Skater </a:t>
            </a:r>
            <a:r>
              <a:rPr lang="en-US" dirty="0"/>
              <a:t>becomes sk8r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509" y="3674022"/>
            <a:ext cx="5158448" cy="270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58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9893" y="293999"/>
            <a:ext cx="906458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Combinations Can Shorten </a:t>
            </a:r>
            <a:r>
              <a:rPr lang="en-US" b="1" dirty="0">
                <a:latin typeface="+mn-lt"/>
              </a:rPr>
              <a:t>a </a:t>
            </a:r>
            <a:r>
              <a:rPr lang="en-US" b="1" dirty="0" smtClean="0">
                <a:latin typeface="+mn-lt"/>
              </a:rPr>
              <a:t>Single </a:t>
            </a:r>
            <a:r>
              <a:rPr lang="en-US" b="1" dirty="0">
                <a:latin typeface="+mn-lt"/>
              </a:rPr>
              <a:t>or </a:t>
            </a:r>
            <a:r>
              <a:rPr lang="en-US" b="1" dirty="0" smtClean="0">
                <a:latin typeface="+mn-lt"/>
              </a:rPr>
              <a:t>Multiple Words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0488" y="2031687"/>
            <a:ext cx="6309575" cy="4351338"/>
          </a:xfrm>
        </p:spPr>
        <p:txBody>
          <a:bodyPr/>
          <a:lstStyle/>
          <a:p>
            <a:r>
              <a:rPr lang="en-US" dirty="0"/>
              <a:t>  </a:t>
            </a:r>
            <a:r>
              <a:rPr lang="en-US" dirty="0" smtClean="0"/>
              <a:t>Wonderful </a:t>
            </a:r>
            <a:r>
              <a:rPr lang="en-US" dirty="0"/>
              <a:t>becomes 1drfl</a:t>
            </a:r>
          </a:p>
          <a:p>
            <a:r>
              <a:rPr lang="en-US" dirty="0"/>
              <a:t> </a:t>
            </a:r>
            <a:r>
              <a:rPr lang="en-US" dirty="0" smtClean="0"/>
              <a:t>Someone </a:t>
            </a:r>
            <a:r>
              <a:rPr lang="en-US" dirty="0"/>
              <a:t>becomes sum1</a:t>
            </a:r>
          </a:p>
          <a:p>
            <a:r>
              <a:rPr lang="en-US" dirty="0"/>
              <a:t> </a:t>
            </a:r>
            <a:r>
              <a:rPr lang="en-US" dirty="0" smtClean="0"/>
              <a:t>No </a:t>
            </a:r>
            <a:r>
              <a:rPr lang="en-US" dirty="0"/>
              <a:t>one becomes no1</a:t>
            </a:r>
          </a:p>
          <a:p>
            <a:r>
              <a:rPr lang="en-US" dirty="0"/>
              <a:t> </a:t>
            </a:r>
            <a:r>
              <a:rPr lang="en-US" dirty="0" smtClean="0"/>
              <a:t>Any </a:t>
            </a:r>
            <a:r>
              <a:rPr lang="en-US" dirty="0"/>
              <a:t>one become any1 or ne1</a:t>
            </a:r>
          </a:p>
          <a:p>
            <a:r>
              <a:rPr lang="en-US" dirty="0"/>
              <a:t> </a:t>
            </a:r>
            <a:r>
              <a:rPr lang="en-US" dirty="0" smtClean="0"/>
              <a:t>See </a:t>
            </a:r>
            <a:r>
              <a:rPr lang="en-US" dirty="0"/>
              <a:t>you becomes cu or </a:t>
            </a:r>
            <a:r>
              <a:rPr lang="en-US" dirty="0" err="1"/>
              <a:t>cya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you becomes 4u</a:t>
            </a:r>
          </a:p>
          <a:p>
            <a:r>
              <a:rPr lang="en-US" dirty="0"/>
              <a:t> </a:t>
            </a:r>
            <a:r>
              <a:rPr lang="en-US" dirty="0" smtClean="0"/>
              <a:t>Easy </a:t>
            </a:r>
            <a:r>
              <a:rPr lang="en-US" dirty="0"/>
              <a:t>becomes </a:t>
            </a:r>
            <a:r>
              <a:rPr lang="en-US" dirty="0" err="1"/>
              <a:t>ez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Enjoy </a:t>
            </a:r>
            <a:r>
              <a:rPr lang="en-US" dirty="0"/>
              <a:t>becomes </a:t>
            </a:r>
            <a:r>
              <a:rPr lang="en-US" dirty="0" err="1"/>
              <a:t>njoy</a:t>
            </a:r>
            <a:endParaRPr lang="en-US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0"/>
            <a:ext cx="2540000" cy="68537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321" y="3431140"/>
            <a:ext cx="2286268" cy="228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76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0519" y="36714"/>
            <a:ext cx="4931535" cy="1325563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Abbreviations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0574" y="1362277"/>
            <a:ext cx="9311426" cy="549572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Abbreviation is a short form of writing words or </a:t>
            </a:r>
            <a:r>
              <a:rPr lang="en-US" dirty="0" smtClean="0"/>
              <a:t>phrases</a:t>
            </a:r>
          </a:p>
          <a:p>
            <a:r>
              <a:rPr lang="en-US" dirty="0"/>
              <a:t> R</a:t>
            </a:r>
            <a:r>
              <a:rPr lang="en-US" dirty="0" smtClean="0"/>
              <a:t>ead </a:t>
            </a:r>
            <a:r>
              <a:rPr lang="en-US" dirty="0"/>
              <a:t>by the alphabetical name of the initial letters or by the initial sounds of the words included in </a:t>
            </a:r>
            <a:r>
              <a:rPr lang="en-US" dirty="0" smtClean="0"/>
              <a:t>it</a:t>
            </a:r>
          </a:p>
          <a:p>
            <a:r>
              <a:rPr lang="en-US" dirty="0"/>
              <a:t> </a:t>
            </a:r>
            <a:r>
              <a:rPr lang="en-US" dirty="0" smtClean="0"/>
              <a:t>Examples of abbreviations</a:t>
            </a:r>
            <a:r>
              <a:rPr lang="ru-RU" dirty="0" smtClean="0"/>
              <a:t>: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AEAP – As Early As Possible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HAND – Have A Nice Day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IMHO – In My Humble Opinion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RUOK – Are You Okay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TTYL – Talk To You Later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70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6194" y="207696"/>
            <a:ext cx="8700751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Words </a:t>
            </a:r>
            <a:r>
              <a:rPr lang="en-US" b="1" dirty="0" smtClean="0">
                <a:latin typeface="+mn-lt"/>
              </a:rPr>
              <a:t>Formed </a:t>
            </a:r>
            <a:r>
              <a:rPr lang="en-US" b="1" dirty="0">
                <a:latin typeface="+mn-lt"/>
              </a:rPr>
              <a:t>by </a:t>
            </a:r>
            <a:r>
              <a:rPr lang="en-US" b="1" dirty="0" smtClean="0">
                <a:latin typeface="+mn-lt"/>
              </a:rPr>
              <a:t>Way </a:t>
            </a:r>
            <a:r>
              <a:rPr lang="en-US" b="1" dirty="0">
                <a:latin typeface="+mn-lt"/>
              </a:rPr>
              <a:t>of </a:t>
            </a:r>
            <a:r>
              <a:rPr lang="en-US" b="1" dirty="0" smtClean="0">
                <a:latin typeface="+mn-lt"/>
              </a:rPr>
              <a:t>Reduction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061" y="1533259"/>
            <a:ext cx="9027018" cy="5328297"/>
          </a:xfrm>
        </p:spPr>
        <p:txBody>
          <a:bodyPr/>
          <a:lstStyle/>
          <a:p>
            <a:r>
              <a:rPr lang="en-US" dirty="0">
                <a:latin typeface="+mj-lt"/>
              </a:rPr>
              <a:t> </a:t>
            </a:r>
            <a:r>
              <a:rPr lang="en-US" dirty="0"/>
              <a:t>Words formed by way of reduction consist of words that </a:t>
            </a:r>
            <a:r>
              <a:rPr lang="en-US" dirty="0" smtClean="0"/>
              <a:t>include </a:t>
            </a:r>
            <a:r>
              <a:rPr lang="en-US" dirty="0"/>
              <a:t>numbers which replace some of </a:t>
            </a:r>
            <a:r>
              <a:rPr lang="en-US" dirty="0" smtClean="0"/>
              <a:t>sounds</a:t>
            </a:r>
          </a:p>
          <a:p>
            <a:r>
              <a:rPr lang="en-US" dirty="0"/>
              <a:t> Pronunciation is similar to the </a:t>
            </a:r>
            <a:r>
              <a:rPr lang="en-US" dirty="0" smtClean="0"/>
              <a:t>ordinary words</a:t>
            </a:r>
          </a:p>
          <a:p>
            <a:r>
              <a:rPr lang="en-US" dirty="0"/>
              <a:t> </a:t>
            </a:r>
            <a:r>
              <a:rPr lang="en-US" dirty="0" smtClean="0"/>
              <a:t>Examples of words formed by way of reduction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L8r – Later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2moro – Tomorrow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TNX – Thanks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smtClean="0"/>
              <a:t>H2CUS – Hope To See You Soon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746"/>
            <a:ext cx="2540000" cy="6872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45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2469" y="103031"/>
            <a:ext cx="3076977" cy="995230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Emoticons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0" y="1098261"/>
            <a:ext cx="9195514" cy="56092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Emoticons are punctuation marks, letters, and </a:t>
            </a:r>
            <a:r>
              <a:rPr lang="en-US" dirty="0" smtClean="0"/>
              <a:t>numbers that are </a:t>
            </a:r>
            <a:r>
              <a:rPr lang="en-US" dirty="0"/>
              <a:t>used to create graphic </a:t>
            </a:r>
            <a:r>
              <a:rPr lang="en-US" dirty="0" smtClean="0"/>
              <a:t>icons</a:t>
            </a:r>
          </a:p>
          <a:p>
            <a:r>
              <a:rPr lang="en-US" dirty="0"/>
              <a:t>Emoticons are used to express writer’s state or </a:t>
            </a:r>
            <a:r>
              <a:rPr lang="en-US" dirty="0" smtClean="0"/>
              <a:t>mood</a:t>
            </a:r>
          </a:p>
          <a:p>
            <a:r>
              <a:rPr lang="en-US" dirty="0"/>
              <a:t> Scott Falman was the first documented person to use emoticons :-) and </a:t>
            </a:r>
            <a:r>
              <a:rPr lang="en-US" dirty="0" smtClean="0"/>
              <a:t>:-(</a:t>
            </a:r>
          </a:p>
          <a:p>
            <a:r>
              <a:rPr lang="en-US" dirty="0"/>
              <a:t> </a:t>
            </a:r>
            <a:r>
              <a:rPr lang="en-US" dirty="0" smtClean="0"/>
              <a:t>Examples of Emoticons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ru-RU" dirty="0" smtClean="0">
                <a:sym typeface="Wingdings" panose="05000000000000000000" pitchFamily="2" charset="2"/>
              </a:rPr>
              <a:t>: ) – </a:t>
            </a:r>
            <a:r>
              <a:rPr lang="en-US" dirty="0" smtClean="0">
                <a:sym typeface="Wingdings" panose="05000000000000000000" pitchFamily="2" charset="2"/>
              </a:rPr>
              <a:t>Happy face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ru-RU" dirty="0" smtClean="0">
                <a:sym typeface="Wingdings" panose="05000000000000000000" pitchFamily="2" charset="2"/>
              </a:rPr>
              <a:t>; ) – </a:t>
            </a:r>
            <a:r>
              <a:rPr lang="en-US" dirty="0" smtClean="0">
                <a:sym typeface="Wingdings" panose="05000000000000000000" pitchFamily="2" charset="2"/>
              </a:rPr>
              <a:t>Wink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ru-RU" dirty="0">
                <a:sym typeface="Wingdings" panose="05000000000000000000" pitchFamily="2" charset="2"/>
              </a:rPr>
              <a:t>: </a:t>
            </a:r>
            <a:r>
              <a:rPr lang="ru-RU" dirty="0" smtClean="0">
                <a:sym typeface="Wingdings" panose="05000000000000000000" pitchFamily="2" charset="2"/>
              </a:rPr>
              <a:t>(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ru-RU" dirty="0" smtClean="0">
                <a:sym typeface="Wingdings" panose="05000000000000000000" pitchFamily="2" charset="2"/>
              </a:rPr>
              <a:t>–</a:t>
            </a:r>
            <a:r>
              <a:rPr lang="en-US" dirty="0" smtClean="0">
                <a:sym typeface="Wingdings" panose="05000000000000000000" pitchFamily="2" charset="2"/>
              </a:rPr>
              <a:t> Sad face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ru-RU" dirty="0" smtClean="0"/>
              <a:t>=^.^=</a:t>
            </a:r>
            <a:r>
              <a:rPr lang="en-US" dirty="0"/>
              <a:t> – </a:t>
            </a:r>
            <a:r>
              <a:rPr lang="en-US" dirty="0" smtClean="0"/>
              <a:t>Cat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err="1" smtClean="0"/>
              <a:t>O.o</a:t>
            </a:r>
            <a:r>
              <a:rPr lang="en-US" dirty="0" smtClean="0"/>
              <a:t> – Confused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36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936" y="236337"/>
            <a:ext cx="11124127" cy="1325563"/>
          </a:xfrm>
        </p:spPr>
        <p:txBody>
          <a:bodyPr>
            <a:normAutofit/>
          </a:bodyPr>
          <a:lstStyle/>
          <a:p>
            <a:r>
              <a:rPr lang="en-US" sz="3700" b="1" dirty="0" smtClean="0">
                <a:latin typeface="+mn-lt"/>
              </a:rPr>
              <a:t>Do You </a:t>
            </a:r>
            <a:r>
              <a:rPr lang="en-US" sz="3700" b="1" dirty="0">
                <a:latin typeface="+mn-lt"/>
              </a:rPr>
              <a:t>U</a:t>
            </a:r>
            <a:r>
              <a:rPr lang="en-US" sz="3700" b="1" dirty="0" smtClean="0">
                <a:latin typeface="+mn-lt"/>
              </a:rPr>
              <a:t>se SMS Language as The </a:t>
            </a:r>
            <a:r>
              <a:rPr lang="en-US" sz="3700" b="1" dirty="0">
                <a:latin typeface="+mn-lt"/>
              </a:rPr>
              <a:t>W</a:t>
            </a:r>
            <a:r>
              <a:rPr lang="en-US" sz="3700" b="1" dirty="0" smtClean="0">
                <a:latin typeface="+mn-lt"/>
              </a:rPr>
              <a:t>ay </a:t>
            </a:r>
            <a:r>
              <a:rPr lang="en-US" sz="3700" b="1" dirty="0">
                <a:latin typeface="+mn-lt"/>
              </a:rPr>
              <a:t>C</a:t>
            </a:r>
            <a:r>
              <a:rPr lang="en-US" sz="3700" b="1" dirty="0" smtClean="0">
                <a:latin typeface="+mn-lt"/>
              </a:rPr>
              <a:t>ommunication</a:t>
            </a:r>
            <a:r>
              <a:rPr lang="ru-RU" sz="3700" b="1" dirty="0" smtClean="0">
                <a:latin typeface="+mn-lt"/>
              </a:rPr>
              <a:t>?</a:t>
            </a:r>
            <a:endParaRPr lang="ru-RU" sz="3700" b="1" dirty="0">
              <a:latin typeface="+mn-lt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304927"/>
              </p:ext>
            </p:extLst>
          </p:nvPr>
        </p:nvGraphicFramePr>
        <p:xfrm>
          <a:off x="798490" y="1442434"/>
          <a:ext cx="10555310" cy="5254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945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3685" y="109770"/>
            <a:ext cx="6855212" cy="1038806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How Often </a:t>
            </a:r>
            <a:r>
              <a:rPr lang="en-US" b="1" dirty="0">
                <a:latin typeface="+mn-lt"/>
              </a:rPr>
              <a:t>D</a:t>
            </a:r>
            <a:r>
              <a:rPr lang="en-US" b="1" dirty="0" smtClean="0">
                <a:latin typeface="+mn-lt"/>
              </a:rPr>
              <a:t>o </a:t>
            </a:r>
            <a:r>
              <a:rPr lang="en-US" b="1" dirty="0">
                <a:latin typeface="+mn-lt"/>
              </a:rPr>
              <a:t>Y</a:t>
            </a:r>
            <a:r>
              <a:rPr lang="en-US" b="1" dirty="0" smtClean="0">
                <a:latin typeface="+mn-lt"/>
              </a:rPr>
              <a:t>ou </a:t>
            </a:r>
            <a:r>
              <a:rPr lang="en-US" b="1" dirty="0">
                <a:latin typeface="+mn-lt"/>
              </a:rPr>
              <a:t>U</a:t>
            </a:r>
            <a:r>
              <a:rPr lang="en-US" b="1" dirty="0" smtClean="0">
                <a:latin typeface="+mn-lt"/>
              </a:rPr>
              <a:t>se SMS</a:t>
            </a:r>
            <a:r>
              <a:rPr lang="ru-RU" b="1" dirty="0" smtClean="0">
                <a:latin typeface="+mn-lt"/>
              </a:rPr>
              <a:t>?</a:t>
            </a:r>
            <a:endParaRPr lang="ru-RU" b="1" dirty="0">
              <a:latin typeface="+mn-lt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010911"/>
              </p:ext>
            </p:extLst>
          </p:nvPr>
        </p:nvGraphicFramePr>
        <p:xfrm>
          <a:off x="289933" y="1025912"/>
          <a:ext cx="11697628" cy="5642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0836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967" y="143223"/>
            <a:ext cx="12047034" cy="113916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How Often </a:t>
            </a:r>
            <a:r>
              <a:rPr lang="en-US" sz="3600" b="1" dirty="0">
                <a:latin typeface="+mn-lt"/>
              </a:rPr>
              <a:t>C</a:t>
            </a:r>
            <a:r>
              <a:rPr lang="en-US" sz="3600" b="1" dirty="0" smtClean="0">
                <a:latin typeface="+mn-lt"/>
              </a:rPr>
              <a:t>an </a:t>
            </a:r>
            <a:r>
              <a:rPr lang="en-US" sz="3600" b="1" dirty="0">
                <a:latin typeface="+mn-lt"/>
              </a:rPr>
              <a:t>Y</a:t>
            </a:r>
            <a:r>
              <a:rPr lang="en-US" sz="3600" b="1" dirty="0" smtClean="0">
                <a:latin typeface="+mn-lt"/>
              </a:rPr>
              <a:t>ou </a:t>
            </a:r>
            <a:r>
              <a:rPr lang="en-US" sz="3600" b="1" dirty="0">
                <a:latin typeface="+mn-lt"/>
              </a:rPr>
              <a:t>U</a:t>
            </a:r>
            <a:r>
              <a:rPr lang="en-US" sz="3600" b="1" dirty="0" smtClean="0">
                <a:latin typeface="+mn-lt"/>
              </a:rPr>
              <a:t>nderstand </a:t>
            </a:r>
            <a:r>
              <a:rPr lang="en-US" sz="3600" b="1" dirty="0">
                <a:latin typeface="+mn-lt"/>
              </a:rPr>
              <a:t>T</a:t>
            </a:r>
            <a:r>
              <a:rPr lang="en-US" sz="3600" b="1" dirty="0" smtClean="0">
                <a:latin typeface="+mn-lt"/>
              </a:rPr>
              <a:t>he </a:t>
            </a:r>
            <a:r>
              <a:rPr lang="en-US" sz="3600" b="1" dirty="0">
                <a:latin typeface="+mn-lt"/>
              </a:rPr>
              <a:t>M</a:t>
            </a:r>
            <a:r>
              <a:rPr lang="en-US" sz="3600" b="1" dirty="0" smtClean="0">
                <a:latin typeface="+mn-lt"/>
              </a:rPr>
              <a:t>eanings of Reductions</a:t>
            </a:r>
            <a:r>
              <a:rPr lang="ru-RU" sz="3600" b="1" dirty="0" smtClean="0">
                <a:latin typeface="+mn-lt"/>
              </a:rPr>
              <a:t>?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820640"/>
              </p:ext>
            </p:extLst>
          </p:nvPr>
        </p:nvGraphicFramePr>
        <p:xfrm>
          <a:off x="334537" y="1137425"/>
          <a:ext cx="11653024" cy="5519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84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985" y="1278083"/>
            <a:ext cx="7718934" cy="392776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Object of the research</a:t>
            </a:r>
            <a:r>
              <a:rPr lang="ru-RU" sz="3600" b="1" dirty="0" smtClean="0"/>
              <a:t>: </a:t>
            </a:r>
            <a:r>
              <a:rPr lang="en-US" dirty="0" smtClean="0"/>
              <a:t>SMS language</a:t>
            </a:r>
            <a:endParaRPr lang="en-US" sz="4400" dirty="0" smtClean="0"/>
          </a:p>
          <a:p>
            <a:pPr marL="0" indent="0">
              <a:buNone/>
            </a:pPr>
            <a:r>
              <a:rPr lang="en-US" sz="3600" b="1" dirty="0" smtClean="0"/>
              <a:t>Hypothesis</a:t>
            </a:r>
            <a:r>
              <a:rPr lang="ru-RU" sz="3600" b="1" dirty="0" smtClean="0"/>
              <a:t>: </a:t>
            </a:r>
            <a:r>
              <a:rPr lang="en-US" dirty="0"/>
              <a:t>u</a:t>
            </a:r>
            <a:r>
              <a:rPr lang="en-US" dirty="0" smtClean="0"/>
              <a:t>sing SMS language as the way of communication is more economical and convenient than live communication</a:t>
            </a:r>
            <a:endParaRPr lang="ru-RU" dirty="0" smtClean="0"/>
          </a:p>
          <a:p>
            <a:pPr marL="0" lvl="0" indent="0">
              <a:buNone/>
            </a:pPr>
            <a:r>
              <a:rPr lang="en-US" sz="3600" b="1" dirty="0">
                <a:solidFill>
                  <a:prstClr val="black"/>
                </a:solidFill>
              </a:rPr>
              <a:t>Main aim</a:t>
            </a:r>
            <a:r>
              <a:rPr lang="en-US" sz="3600" b="1" dirty="0" smtClean="0">
                <a:solidFill>
                  <a:prstClr val="black"/>
                </a:solidFill>
              </a:rPr>
              <a:t>:</a:t>
            </a:r>
            <a:r>
              <a:rPr lang="ru-RU" sz="3600" b="1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to study and research </a:t>
            </a:r>
            <a:r>
              <a:rPr lang="en-US" dirty="0">
                <a:solidFill>
                  <a:prstClr val="black"/>
                </a:solidFill>
              </a:rPr>
              <a:t>the features of the SMS language and reveal how SMS language influences on communication</a:t>
            </a:r>
          </a:p>
          <a:p>
            <a:pPr marL="0" indent="0">
              <a:buNone/>
            </a:pPr>
            <a:endParaRPr lang="en-US" sz="4400" dirty="0" smtClean="0">
              <a:latin typeface="+mj-lt"/>
            </a:endParaRP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361" y="211874"/>
            <a:ext cx="10578790" cy="932405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+mn-lt"/>
              </a:rPr>
              <a:t>Do You </a:t>
            </a:r>
            <a:r>
              <a:rPr lang="en-US" b="1" dirty="0">
                <a:latin typeface="+mn-lt"/>
              </a:rPr>
              <a:t>A</a:t>
            </a:r>
            <a:r>
              <a:rPr lang="en-US" b="1" dirty="0" smtClean="0">
                <a:latin typeface="+mn-lt"/>
              </a:rPr>
              <a:t>gree </a:t>
            </a:r>
            <a:r>
              <a:rPr lang="en-US" b="1" dirty="0">
                <a:latin typeface="+mn-lt"/>
              </a:rPr>
              <a:t>I</a:t>
            </a:r>
            <a:r>
              <a:rPr lang="en-US" b="1" dirty="0" smtClean="0">
                <a:latin typeface="+mn-lt"/>
              </a:rPr>
              <a:t>t </a:t>
            </a:r>
            <a:r>
              <a:rPr lang="en-US" b="1" dirty="0">
                <a:latin typeface="+mn-lt"/>
              </a:rPr>
              <a:t>I</a:t>
            </a:r>
            <a:r>
              <a:rPr lang="en-US" b="1" dirty="0" smtClean="0">
                <a:latin typeface="+mn-lt"/>
              </a:rPr>
              <a:t>s </a:t>
            </a:r>
            <a:r>
              <a:rPr lang="en-US" b="1" dirty="0">
                <a:latin typeface="+mn-lt"/>
              </a:rPr>
              <a:t>N</a:t>
            </a:r>
            <a:r>
              <a:rPr lang="en-US" b="1" dirty="0" smtClean="0">
                <a:latin typeface="+mn-lt"/>
              </a:rPr>
              <a:t>ormal to Shorten </a:t>
            </a:r>
            <a:r>
              <a:rPr lang="en-US" b="1" dirty="0">
                <a:latin typeface="+mn-lt"/>
              </a:rPr>
              <a:t>W</a:t>
            </a:r>
            <a:r>
              <a:rPr lang="en-US" b="1" dirty="0" smtClean="0">
                <a:latin typeface="+mn-lt"/>
              </a:rPr>
              <a:t>ords</a:t>
            </a:r>
            <a:r>
              <a:rPr lang="ru-RU" b="1" dirty="0" smtClean="0">
                <a:latin typeface="+mn-lt"/>
              </a:rPr>
              <a:t>?</a:t>
            </a:r>
            <a:endParaRPr lang="ru-RU" b="1" dirty="0">
              <a:latin typeface="+mn-lt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175130"/>
              </p:ext>
            </p:extLst>
          </p:nvPr>
        </p:nvGraphicFramePr>
        <p:xfrm>
          <a:off x="223023" y="1144279"/>
          <a:ext cx="11797991" cy="55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7099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958" y="175555"/>
            <a:ext cx="11350083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Do You </a:t>
            </a:r>
            <a:r>
              <a:rPr lang="en-US" sz="3600" b="1" dirty="0">
                <a:latin typeface="+mn-lt"/>
              </a:rPr>
              <a:t>A</a:t>
            </a:r>
            <a:r>
              <a:rPr lang="en-US" sz="3600" b="1" dirty="0" smtClean="0">
                <a:latin typeface="+mn-lt"/>
              </a:rPr>
              <a:t>gree </a:t>
            </a:r>
            <a:r>
              <a:rPr lang="en-US" sz="3600" b="1" dirty="0">
                <a:latin typeface="+mn-lt"/>
              </a:rPr>
              <a:t>T</a:t>
            </a:r>
            <a:r>
              <a:rPr lang="en-US" sz="3600" b="1" dirty="0" smtClean="0">
                <a:latin typeface="+mn-lt"/>
              </a:rPr>
              <a:t>hat SMS Communication is More </a:t>
            </a:r>
            <a:r>
              <a:rPr lang="en-US" sz="3600" b="1" dirty="0">
                <a:latin typeface="+mn-lt"/>
              </a:rPr>
              <a:t>C</a:t>
            </a:r>
            <a:r>
              <a:rPr lang="en-US" sz="3600" b="1" dirty="0" smtClean="0">
                <a:latin typeface="+mn-lt"/>
              </a:rPr>
              <a:t>onvenient </a:t>
            </a:r>
            <a:r>
              <a:rPr lang="en-US" sz="3600" b="1" dirty="0">
                <a:latin typeface="+mn-lt"/>
              </a:rPr>
              <a:t>T</a:t>
            </a:r>
            <a:r>
              <a:rPr lang="en-US" sz="3600" b="1" dirty="0" smtClean="0">
                <a:latin typeface="+mn-lt"/>
              </a:rPr>
              <a:t>hat </a:t>
            </a:r>
            <a:r>
              <a:rPr lang="en-US" sz="3600" b="1" dirty="0">
                <a:latin typeface="+mn-lt"/>
              </a:rPr>
              <a:t>L</a:t>
            </a:r>
            <a:r>
              <a:rPr lang="en-US" sz="3600" b="1" dirty="0" smtClean="0">
                <a:latin typeface="+mn-lt"/>
              </a:rPr>
              <a:t>ive </a:t>
            </a:r>
            <a:r>
              <a:rPr lang="en-US" sz="3600" b="1" dirty="0">
                <a:latin typeface="+mn-lt"/>
              </a:rPr>
              <a:t>O</a:t>
            </a:r>
            <a:r>
              <a:rPr lang="en-US" sz="3600" b="1" dirty="0" smtClean="0">
                <a:latin typeface="+mn-lt"/>
              </a:rPr>
              <a:t>ne</a:t>
            </a:r>
            <a:r>
              <a:rPr lang="ru-RU" sz="3600" b="1" dirty="0" smtClean="0">
                <a:latin typeface="+mn-lt"/>
              </a:rPr>
              <a:t>?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967076"/>
              </p:ext>
            </p:extLst>
          </p:nvPr>
        </p:nvGraphicFramePr>
        <p:xfrm>
          <a:off x="420958" y="1393902"/>
          <a:ext cx="11588905" cy="531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9816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27" y="164403"/>
            <a:ext cx="11853746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Do You </a:t>
            </a:r>
            <a:r>
              <a:rPr lang="en-US" sz="3600" b="1" dirty="0">
                <a:latin typeface="+mn-lt"/>
              </a:rPr>
              <a:t>T</a:t>
            </a:r>
            <a:r>
              <a:rPr lang="en-US" sz="3600" b="1" dirty="0" smtClean="0">
                <a:latin typeface="+mn-lt"/>
              </a:rPr>
              <a:t>hink SMS Communication </a:t>
            </a:r>
            <a:r>
              <a:rPr lang="en-US" sz="3600" b="1" dirty="0">
                <a:latin typeface="+mn-lt"/>
              </a:rPr>
              <a:t>W</a:t>
            </a:r>
            <a:r>
              <a:rPr lang="en-US" sz="3600" b="1" dirty="0" smtClean="0">
                <a:latin typeface="+mn-lt"/>
              </a:rPr>
              <a:t>ill Replace the Live </a:t>
            </a:r>
            <a:r>
              <a:rPr lang="en-US" sz="3600" b="1" dirty="0">
                <a:latin typeface="+mn-lt"/>
              </a:rPr>
              <a:t>O</a:t>
            </a:r>
            <a:r>
              <a:rPr lang="en-US" sz="3600" b="1" dirty="0" smtClean="0">
                <a:latin typeface="+mn-lt"/>
              </a:rPr>
              <a:t>ne</a:t>
            </a:r>
            <a:r>
              <a:rPr lang="ru-RU" sz="3600" b="1" dirty="0" smtClean="0">
                <a:latin typeface="+mn-lt"/>
              </a:rPr>
              <a:t>?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367423"/>
              </p:ext>
            </p:extLst>
          </p:nvPr>
        </p:nvGraphicFramePr>
        <p:xfrm>
          <a:off x="289931" y="1226634"/>
          <a:ext cx="11732941" cy="540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0710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563" y="153253"/>
            <a:ext cx="11260873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Do You </a:t>
            </a:r>
            <a:r>
              <a:rPr lang="en-US" sz="4000" b="1" dirty="0">
                <a:latin typeface="+mn-lt"/>
              </a:rPr>
              <a:t>F</a:t>
            </a:r>
            <a:r>
              <a:rPr lang="en-US" sz="4000" b="1" dirty="0" smtClean="0">
                <a:latin typeface="+mn-lt"/>
              </a:rPr>
              <a:t>eel More Confident </a:t>
            </a:r>
            <a:r>
              <a:rPr lang="en-US" sz="4000" b="1" dirty="0">
                <a:latin typeface="+mn-lt"/>
              </a:rPr>
              <a:t>U</a:t>
            </a:r>
            <a:r>
              <a:rPr lang="en-US" sz="4000" b="1" dirty="0" smtClean="0">
                <a:latin typeface="+mn-lt"/>
              </a:rPr>
              <a:t>sing SMS as The </a:t>
            </a:r>
            <a:r>
              <a:rPr lang="en-US" sz="4000" b="1" dirty="0">
                <a:latin typeface="+mn-lt"/>
              </a:rPr>
              <a:t>W</a:t>
            </a:r>
            <a:r>
              <a:rPr lang="en-US" sz="4000" b="1" dirty="0" smtClean="0">
                <a:latin typeface="+mn-lt"/>
              </a:rPr>
              <a:t>ay of Communication</a:t>
            </a:r>
            <a:r>
              <a:rPr lang="ru-RU" sz="4000" b="1" dirty="0" smtClean="0">
                <a:latin typeface="+mn-lt"/>
              </a:rPr>
              <a:t>?</a:t>
            </a:r>
            <a:endParaRPr lang="ru-RU" sz="4000" b="1" dirty="0">
              <a:latin typeface="+mn-lt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569935"/>
              </p:ext>
            </p:extLst>
          </p:nvPr>
        </p:nvGraphicFramePr>
        <p:xfrm>
          <a:off x="200721" y="1478816"/>
          <a:ext cx="11697629" cy="515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825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7746" y="180305"/>
            <a:ext cx="8988381" cy="109825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The Results of a </a:t>
            </a:r>
            <a:r>
              <a:rPr lang="en-US" b="1" dirty="0" smtClean="0">
                <a:latin typeface="+mn-lt"/>
              </a:rPr>
              <a:t>Sociological Survey 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7746" y="1282120"/>
            <a:ext cx="8456054" cy="5206240"/>
          </a:xfrm>
        </p:spPr>
        <p:txBody>
          <a:bodyPr/>
          <a:lstStyle/>
          <a:p>
            <a:r>
              <a:rPr lang="en-US" dirty="0" smtClean="0"/>
              <a:t> 99% of adolescents use SMS as the way of communication</a:t>
            </a:r>
          </a:p>
          <a:p>
            <a:r>
              <a:rPr lang="en-US" dirty="0"/>
              <a:t> </a:t>
            </a:r>
            <a:r>
              <a:rPr lang="en-US" dirty="0" smtClean="0"/>
              <a:t>90% of students can understand SMS language</a:t>
            </a:r>
            <a:endParaRPr lang="en-US" dirty="0"/>
          </a:p>
          <a:p>
            <a:r>
              <a:rPr lang="en-US" dirty="0" smtClean="0"/>
              <a:t> 85% of teenagers suppose </a:t>
            </a:r>
            <a:r>
              <a:rPr lang="en-US" dirty="0" smtClean="0"/>
              <a:t>that </a:t>
            </a:r>
            <a:r>
              <a:rPr lang="en-US" dirty="0" smtClean="0"/>
              <a:t>SMS communication saves time</a:t>
            </a:r>
          </a:p>
          <a:p>
            <a:r>
              <a:rPr lang="en-US" dirty="0"/>
              <a:t> </a:t>
            </a:r>
            <a:r>
              <a:rPr lang="en-US" dirty="0" smtClean="0"/>
              <a:t>64% of students </a:t>
            </a:r>
            <a:r>
              <a:rPr lang="en-US" dirty="0"/>
              <a:t>think </a:t>
            </a:r>
            <a:r>
              <a:rPr lang="en-US" dirty="0" smtClean="0"/>
              <a:t>that SMS </a:t>
            </a:r>
            <a:r>
              <a:rPr lang="en-US" dirty="0"/>
              <a:t>communication is more convenient, rational </a:t>
            </a:r>
            <a:r>
              <a:rPr lang="en-US" dirty="0" smtClean="0"/>
              <a:t>than </a:t>
            </a:r>
            <a:r>
              <a:rPr lang="en-US" dirty="0"/>
              <a:t>live </a:t>
            </a:r>
            <a:r>
              <a:rPr lang="en-US" dirty="0" smtClean="0"/>
              <a:t>one</a:t>
            </a:r>
          </a:p>
          <a:p>
            <a:r>
              <a:rPr lang="en-US" dirty="0"/>
              <a:t> </a:t>
            </a:r>
            <a:r>
              <a:rPr lang="en-US" dirty="0" smtClean="0"/>
              <a:t>12% of teenagers agree that SMS will replace live communication</a:t>
            </a:r>
          </a:p>
          <a:p>
            <a:r>
              <a:rPr lang="en-US" dirty="0"/>
              <a:t> </a:t>
            </a:r>
            <a:r>
              <a:rPr lang="en-US" dirty="0" smtClean="0"/>
              <a:t>72% of adolescents feel more confident using SMS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383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4637" y="141668"/>
            <a:ext cx="3076977" cy="892198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Conclusion</a:t>
            </a:r>
            <a:endParaRPr lang="ru-RU" sz="4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3003" y="1137421"/>
            <a:ext cx="9458997" cy="5456562"/>
          </a:xfrm>
        </p:spPr>
        <p:txBody>
          <a:bodyPr/>
          <a:lstStyle/>
          <a:p>
            <a:r>
              <a:rPr lang="en-US" dirty="0"/>
              <a:t> SMS language </a:t>
            </a:r>
            <a:r>
              <a:rPr lang="en-US" dirty="0" smtClean="0"/>
              <a:t>a </a:t>
            </a:r>
            <a:r>
              <a:rPr lang="en-US" dirty="0"/>
              <a:t>significant aspect of </a:t>
            </a:r>
            <a:r>
              <a:rPr lang="en-US" dirty="0" smtClean="0"/>
              <a:t>linguistics</a:t>
            </a:r>
          </a:p>
          <a:p>
            <a:r>
              <a:rPr lang="en-US" dirty="0"/>
              <a:t> </a:t>
            </a:r>
            <a:r>
              <a:rPr lang="en-US" dirty="0" smtClean="0"/>
              <a:t>SMS language changes every day</a:t>
            </a:r>
          </a:p>
          <a:p>
            <a:r>
              <a:rPr lang="en-US" dirty="0"/>
              <a:t> SMS makes our life simpler and helps us to keep up with a fast pace of life </a:t>
            </a:r>
            <a:endParaRPr lang="en-US" dirty="0" smtClean="0"/>
          </a:p>
          <a:p>
            <a:r>
              <a:rPr lang="en-US" dirty="0" smtClean="0"/>
              <a:t>All respondent teenagers </a:t>
            </a:r>
            <a:r>
              <a:rPr lang="en-US" dirty="0"/>
              <a:t>use SMS language every </a:t>
            </a:r>
            <a:r>
              <a:rPr lang="en-US" dirty="0" smtClean="0"/>
              <a:t>day</a:t>
            </a:r>
          </a:p>
          <a:p>
            <a:r>
              <a:rPr lang="en-US" dirty="0"/>
              <a:t> Students can </a:t>
            </a:r>
            <a:r>
              <a:rPr lang="en-US" dirty="0" smtClean="0"/>
              <a:t>easily understand </a:t>
            </a:r>
            <a:r>
              <a:rPr lang="en-US" dirty="0"/>
              <a:t>the meanings of reductions and </a:t>
            </a:r>
            <a:r>
              <a:rPr lang="en-US" dirty="0" smtClean="0"/>
              <a:t>abbreviations</a:t>
            </a:r>
          </a:p>
          <a:p>
            <a:r>
              <a:rPr lang="en-US" dirty="0"/>
              <a:t> </a:t>
            </a:r>
            <a:r>
              <a:rPr lang="en-US" dirty="0" smtClean="0"/>
              <a:t>Teenagers </a:t>
            </a:r>
            <a:r>
              <a:rPr lang="en-US" dirty="0"/>
              <a:t>feel more confident using SMS </a:t>
            </a:r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Students </a:t>
            </a:r>
            <a:r>
              <a:rPr lang="en-US" dirty="0"/>
              <a:t>agree that live communication is in priority and SMS will not replace it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169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5441" y="89211"/>
            <a:ext cx="3310054" cy="71367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Bibliography</a:t>
            </a:r>
            <a:endParaRPr lang="ru-RU" sz="3600" b="1" dirty="0"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497872" y="802889"/>
            <a:ext cx="9311269" cy="58432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1. Alexa </a:t>
            </a:r>
            <a:r>
              <a:rPr lang="en-US" sz="2400" dirty="0" err="1"/>
              <a:t>Lemzy</a:t>
            </a:r>
            <a:r>
              <a:rPr lang="en-US" sz="2400" dirty="0"/>
              <a:t> </a:t>
            </a:r>
            <a:r>
              <a:rPr lang="ru-RU" sz="2400" dirty="0"/>
              <a:t>статья // </a:t>
            </a:r>
            <a:r>
              <a:rPr lang="en-US" sz="2400" dirty="0"/>
              <a:t>The history of Texting: from telegraphs to Enterprise SMS – 11. 07. 2019</a:t>
            </a:r>
          </a:p>
          <a:p>
            <a:pPr marL="0" indent="0">
              <a:buNone/>
            </a:pPr>
            <a:r>
              <a:rPr lang="en-US" sz="2400" dirty="0" smtClean="0"/>
              <a:t>2. Jennifer </a:t>
            </a:r>
            <a:r>
              <a:rPr lang="en-US" sz="2400" dirty="0" err="1"/>
              <a:t>Hord</a:t>
            </a:r>
            <a:r>
              <a:rPr lang="en-US" sz="2400" dirty="0"/>
              <a:t> </a:t>
            </a:r>
            <a:r>
              <a:rPr lang="ru-RU" sz="2400" dirty="0"/>
              <a:t>статья // </a:t>
            </a:r>
            <a:r>
              <a:rPr lang="en-US" sz="2400" dirty="0"/>
              <a:t>How SMS works – 2017</a:t>
            </a:r>
          </a:p>
          <a:p>
            <a:pPr marL="0" indent="0">
              <a:buNone/>
            </a:pPr>
            <a:r>
              <a:rPr lang="en-US" sz="2400" dirty="0" smtClean="0"/>
              <a:t>3. Jon </a:t>
            </a:r>
            <a:r>
              <a:rPr lang="en-US" sz="2400" dirty="0" err="1"/>
              <a:t>Fingas</a:t>
            </a:r>
            <a:r>
              <a:rPr lang="en-US" sz="2400" dirty="0"/>
              <a:t> </a:t>
            </a:r>
            <a:r>
              <a:rPr lang="ru-RU" sz="2400" dirty="0"/>
              <a:t>статья // </a:t>
            </a:r>
            <a:r>
              <a:rPr lang="en-US" sz="2400" dirty="0"/>
              <a:t>The “father of SMS” Mattie </a:t>
            </a:r>
            <a:r>
              <a:rPr lang="en-US" sz="2400" dirty="0" err="1"/>
              <a:t>Makkonen</a:t>
            </a:r>
            <a:r>
              <a:rPr lang="en-US" sz="2400" dirty="0"/>
              <a:t> – 30. 06. 2015</a:t>
            </a:r>
          </a:p>
          <a:p>
            <a:pPr marL="0" indent="0">
              <a:buNone/>
            </a:pPr>
            <a:r>
              <a:rPr lang="en-US" sz="2400" dirty="0" smtClean="0"/>
              <a:t>4. Jon </a:t>
            </a:r>
            <a:r>
              <a:rPr lang="en-US" sz="2400" dirty="0" err="1"/>
              <a:t>Fingas</a:t>
            </a:r>
            <a:r>
              <a:rPr lang="en-US" sz="2400" dirty="0"/>
              <a:t> </a:t>
            </a:r>
            <a:r>
              <a:rPr lang="ru-RU" sz="2400" dirty="0"/>
              <a:t>статья // </a:t>
            </a:r>
            <a:r>
              <a:rPr lang="en-US" sz="2400" dirty="0"/>
              <a:t>The first text Message was sent 25 years ago – 12. 03. 2017</a:t>
            </a:r>
          </a:p>
          <a:p>
            <a:pPr marL="0" indent="0">
              <a:buNone/>
            </a:pPr>
            <a:r>
              <a:rPr lang="en-US" sz="2400" dirty="0" smtClean="0"/>
              <a:t>5. Michael </a:t>
            </a:r>
            <a:r>
              <a:rPr lang="en-US" sz="2400" dirty="0"/>
              <a:t>Rundle </a:t>
            </a:r>
            <a:r>
              <a:rPr lang="ru-RU" sz="2400" dirty="0"/>
              <a:t>статья // </a:t>
            </a:r>
            <a:r>
              <a:rPr lang="en-US" sz="2400" dirty="0"/>
              <a:t>Reluctant Mattie </a:t>
            </a:r>
            <a:r>
              <a:rPr lang="en-US" sz="2400" dirty="0" err="1"/>
              <a:t>Makkonen</a:t>
            </a:r>
            <a:r>
              <a:rPr lang="en-US" sz="2400" dirty="0"/>
              <a:t> dies – 30. 06. 2015</a:t>
            </a:r>
          </a:p>
          <a:p>
            <a:pPr marL="0" indent="0">
              <a:buNone/>
            </a:pPr>
            <a:r>
              <a:rPr lang="en-US" sz="2400" dirty="0" smtClean="0"/>
              <a:t>6. Victoria </a:t>
            </a:r>
            <a:r>
              <a:rPr lang="en-US" sz="2400" dirty="0"/>
              <a:t>Shannon </a:t>
            </a:r>
            <a:r>
              <a:rPr lang="ru-RU" sz="2400" dirty="0"/>
              <a:t>статья // 15 </a:t>
            </a:r>
            <a:r>
              <a:rPr lang="en-US" sz="2400" dirty="0"/>
              <a:t>years of texting messages, “cultural phenomenon” – 05. 12. 2007</a:t>
            </a:r>
          </a:p>
          <a:p>
            <a:pPr marL="0" indent="0">
              <a:buNone/>
            </a:pPr>
            <a:r>
              <a:rPr lang="en-US" sz="2400" dirty="0" smtClean="0"/>
              <a:t>7. Oxford </a:t>
            </a:r>
            <a:r>
              <a:rPr lang="en-US" sz="2400" dirty="0"/>
              <a:t>Learner’s Dictionary - 2019</a:t>
            </a:r>
          </a:p>
          <a:p>
            <a:pPr marL="0" indent="0">
              <a:buNone/>
            </a:pPr>
            <a:r>
              <a:rPr lang="en-US" sz="2400" dirty="0" smtClean="0"/>
              <a:t>8. </a:t>
            </a:r>
            <a:r>
              <a:rPr lang="en-US" sz="2400" dirty="0" err="1" smtClean="0"/>
              <a:t>Webopedia</a:t>
            </a:r>
            <a:r>
              <a:rPr lang="en-US" sz="2400" dirty="0" smtClean="0"/>
              <a:t> </a:t>
            </a:r>
            <a:r>
              <a:rPr lang="ru-RU" sz="2400" dirty="0"/>
              <a:t>сайт // “</a:t>
            </a:r>
            <a:r>
              <a:rPr lang="en-US" sz="2400" dirty="0"/>
              <a:t>Huge List of Texting and Online Chat Abbreviations” – 01. 03. </a:t>
            </a:r>
            <a:r>
              <a:rPr lang="en-US" sz="2400" dirty="0" smtClean="0"/>
              <a:t>2004</a:t>
            </a:r>
            <a:endParaRPr lang="en-US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863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36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914400" y="1440645"/>
            <a:ext cx="10363200" cy="23876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10q 4 ur </a:t>
            </a:r>
            <a:r>
              <a:rPr lang="en-US" sz="8000" dirty="0" smtClean="0">
                <a:solidFill>
                  <a:schemeClr val="bg1"/>
                </a:solidFill>
              </a:rPr>
              <a:t>Attention</a:t>
            </a:r>
            <a:r>
              <a:rPr lang="en-US" sz="8000" dirty="0" smtClean="0">
                <a:solidFill>
                  <a:schemeClr val="bg1"/>
                </a:solidFill>
              </a:rPr>
              <a:t>!!! </a:t>
            </a:r>
            <a:r>
              <a:rPr lang="ru-RU" sz="80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 </a:t>
            </a:r>
            <a:endParaRPr lang="ru-RU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2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4804" y="310837"/>
            <a:ext cx="4994342" cy="9770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Methods of Research</a:t>
            </a:r>
            <a:endParaRPr lang="ru-RU" b="1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7302" y="1629648"/>
            <a:ext cx="2128547" cy="823912"/>
          </a:xfrm>
        </p:spPr>
        <p:txBody>
          <a:bodyPr/>
          <a:lstStyle/>
          <a:p>
            <a:r>
              <a:rPr lang="en-US" dirty="0" smtClean="0"/>
              <a:t>Theoretical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14098" y="2402044"/>
            <a:ext cx="4675344" cy="3270966"/>
          </a:xfrm>
        </p:spPr>
        <p:txBody>
          <a:bodyPr/>
          <a:lstStyle/>
          <a:p>
            <a:r>
              <a:rPr lang="en-US" dirty="0" smtClean="0"/>
              <a:t> Gathering and analyzing the information</a:t>
            </a:r>
          </a:p>
          <a:p>
            <a:r>
              <a:rPr lang="en-US" dirty="0"/>
              <a:t> </a:t>
            </a:r>
            <a:r>
              <a:rPr lang="en-US" dirty="0" smtClean="0"/>
              <a:t>Systematization and classification of the collected materials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48977" y="1629648"/>
            <a:ext cx="1349577" cy="823912"/>
          </a:xfrm>
        </p:spPr>
        <p:txBody>
          <a:bodyPr/>
          <a:lstStyle/>
          <a:p>
            <a:r>
              <a:rPr lang="en-US" dirty="0" smtClean="0"/>
              <a:t>Practical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526483" y="2402044"/>
            <a:ext cx="4665518" cy="3270966"/>
          </a:xfrm>
        </p:spPr>
        <p:txBody>
          <a:bodyPr/>
          <a:lstStyle/>
          <a:p>
            <a:r>
              <a:rPr lang="en-US" dirty="0" smtClean="0"/>
              <a:t> Collecting materials (books, web pages, dictionaries)</a:t>
            </a:r>
          </a:p>
          <a:p>
            <a:r>
              <a:rPr lang="en-US" dirty="0"/>
              <a:t> </a:t>
            </a:r>
            <a:r>
              <a:rPr lang="en-US" dirty="0" smtClean="0"/>
              <a:t>Translation with a dictionary</a:t>
            </a:r>
          </a:p>
          <a:p>
            <a:r>
              <a:rPr lang="en-US" dirty="0"/>
              <a:t> </a:t>
            </a:r>
            <a:r>
              <a:rPr lang="en-US" b="1" dirty="0" smtClean="0"/>
              <a:t>Conducting a survey</a:t>
            </a:r>
            <a:endParaRPr lang="ru-RU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38" y="0"/>
            <a:ext cx="254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22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6356" y="346475"/>
            <a:ext cx="4336425" cy="1239927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+mn-lt"/>
              </a:rPr>
              <a:t>What is SMS</a:t>
            </a:r>
            <a:r>
              <a:rPr lang="ru-RU" b="1" dirty="0" smtClean="0">
                <a:latin typeface="+mn-lt"/>
              </a:rPr>
              <a:t>?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8135" y="2422013"/>
            <a:ext cx="7412865" cy="3961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SMS</a:t>
            </a:r>
            <a:r>
              <a:rPr lang="en-US" sz="3200" dirty="0" smtClean="0"/>
              <a:t> </a:t>
            </a:r>
            <a:r>
              <a:rPr lang="en-US" sz="3200" dirty="0"/>
              <a:t>is abbreviation from “Short Message Service”, a system for sending short written messages from one </a:t>
            </a:r>
            <a:r>
              <a:rPr lang="en-US" sz="3200" dirty="0" smtClean="0"/>
              <a:t>mobile </a:t>
            </a:r>
            <a:r>
              <a:rPr lang="en-US" sz="3200" dirty="0"/>
              <a:t>phone to another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96" y="2422013"/>
            <a:ext cx="1738648" cy="173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6509" y="141666"/>
            <a:ext cx="4951927" cy="1111139"/>
          </a:xfrm>
        </p:spPr>
        <p:txBody>
          <a:bodyPr>
            <a:noAutofit/>
          </a:bodyPr>
          <a:lstStyle/>
          <a:p>
            <a:r>
              <a:rPr lang="en-US" b="1" dirty="0">
                <a:latin typeface="+mn-lt"/>
              </a:rPr>
              <a:t>The </a:t>
            </a:r>
            <a:r>
              <a:rPr lang="en-US" b="1" dirty="0" smtClean="0">
                <a:latin typeface="+mn-lt"/>
              </a:rPr>
              <a:t>history </a:t>
            </a:r>
            <a:r>
              <a:rPr lang="en-US" b="1" dirty="0">
                <a:latin typeface="+mn-lt"/>
              </a:rPr>
              <a:t>of </a:t>
            </a:r>
            <a:r>
              <a:rPr lang="en-US" b="1" dirty="0" smtClean="0">
                <a:latin typeface="+mn-lt"/>
              </a:rPr>
              <a:t>SMS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9870" y="1381594"/>
            <a:ext cx="8165206" cy="310025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</a:t>
            </a:r>
            <a:r>
              <a:rPr lang="en-US" dirty="0" smtClean="0"/>
              <a:t>First telegraph was invented </a:t>
            </a:r>
            <a:r>
              <a:rPr lang="en-US" dirty="0"/>
              <a:t>in 1837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“Father” of SMS was a Finnish civil servant Matti </a:t>
            </a:r>
            <a:r>
              <a:rPr lang="en-US" dirty="0" smtClean="0"/>
              <a:t>Makkonen</a:t>
            </a:r>
          </a:p>
          <a:p>
            <a:r>
              <a:rPr lang="en-US" dirty="0"/>
              <a:t> Neil Papworth sent the first message on the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of </a:t>
            </a:r>
            <a:r>
              <a:rPr lang="en-US" dirty="0"/>
              <a:t>December 1992</a:t>
            </a:r>
            <a:endParaRPr lang="en-US" dirty="0" smtClean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957" y="4416165"/>
            <a:ext cx="3825026" cy="19794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131" y="4416166"/>
            <a:ext cx="3519025" cy="197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6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926" y="106325"/>
            <a:ext cx="6658377" cy="1072502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+mn-lt"/>
              </a:rPr>
              <a:t>Advantages of Using SMS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7007" y="1265686"/>
            <a:ext cx="7198217" cy="5392691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 </a:t>
            </a:r>
            <a:r>
              <a:rPr lang="en-US" dirty="0"/>
              <a:t>This is more discreet than a telephone </a:t>
            </a:r>
            <a:r>
              <a:rPr lang="en-US" dirty="0" smtClean="0"/>
              <a:t>conversation</a:t>
            </a:r>
          </a:p>
          <a:p>
            <a:r>
              <a:rPr lang="en-US" dirty="0"/>
              <a:t> SMS is the fastest way of </a:t>
            </a:r>
            <a:r>
              <a:rPr lang="en-US" dirty="0" smtClean="0"/>
              <a:t>communication</a:t>
            </a:r>
          </a:p>
          <a:p>
            <a:r>
              <a:rPr lang="en-US" dirty="0"/>
              <a:t> SMS is </a:t>
            </a:r>
            <a:r>
              <a:rPr lang="en-US" dirty="0" smtClean="0"/>
              <a:t>a </a:t>
            </a:r>
            <a:r>
              <a:rPr lang="en-US" dirty="0"/>
              <a:t>convenient way to communicate with deaf and hard of hearing </a:t>
            </a:r>
            <a:r>
              <a:rPr lang="en-US" dirty="0" smtClean="0"/>
              <a:t>people</a:t>
            </a:r>
          </a:p>
          <a:p>
            <a:r>
              <a:rPr lang="en-US" dirty="0"/>
              <a:t> SMS lets insecure people forget about </a:t>
            </a:r>
            <a:r>
              <a:rPr lang="en-US" dirty="0" smtClean="0"/>
              <a:t>shyness</a:t>
            </a:r>
          </a:p>
          <a:p>
            <a:r>
              <a:rPr lang="en-US" dirty="0" smtClean="0"/>
              <a:t>It </a:t>
            </a:r>
            <a:r>
              <a:rPr lang="en-US" dirty="0"/>
              <a:t>does not demand the answer right away </a:t>
            </a:r>
            <a:endParaRPr lang="en-US" dirty="0" smtClean="0"/>
          </a:p>
          <a:p>
            <a:r>
              <a:rPr lang="en-US" dirty="0"/>
              <a:t> SMS allows sending messages to a large number of people at the same </a:t>
            </a:r>
            <a:r>
              <a:rPr lang="en-US" dirty="0" smtClean="0"/>
              <a:t>time</a:t>
            </a:r>
          </a:p>
          <a:p>
            <a:r>
              <a:rPr lang="en-US" dirty="0"/>
              <a:t> You can use SMS to get reminders to your phone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10" y="3768754"/>
            <a:ext cx="2206579" cy="169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75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422" y="253684"/>
            <a:ext cx="6708820" cy="112401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Disadvantages of Using SMS 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5132" y="2203557"/>
            <a:ext cx="7391400" cy="4425436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000" dirty="0" smtClean="0"/>
              <a:t>SMS </a:t>
            </a:r>
            <a:r>
              <a:rPr lang="en-US" sz="3000" dirty="0"/>
              <a:t>communication reduces the need for deep and sincere </a:t>
            </a:r>
            <a:r>
              <a:rPr lang="en-US" sz="3000" dirty="0" smtClean="0"/>
              <a:t>conversations</a:t>
            </a:r>
          </a:p>
          <a:p>
            <a:r>
              <a:rPr lang="en-US" sz="3000" dirty="0"/>
              <a:t> SMS texting downs grammar and </a:t>
            </a:r>
            <a:r>
              <a:rPr lang="en-US" sz="3000" dirty="0" smtClean="0"/>
              <a:t>spelling</a:t>
            </a:r>
          </a:p>
          <a:p>
            <a:r>
              <a:rPr lang="en-US" sz="3000" dirty="0"/>
              <a:t> Texting distracts from </a:t>
            </a:r>
            <a:r>
              <a:rPr lang="en-US" sz="3000" dirty="0" smtClean="0"/>
              <a:t>life</a:t>
            </a:r>
          </a:p>
          <a:p>
            <a:r>
              <a:rPr lang="en-US" sz="3000" dirty="0"/>
              <a:t> Texting is not always </a:t>
            </a:r>
            <a:r>
              <a:rPr lang="en-US" sz="3000" dirty="0" smtClean="0"/>
              <a:t>understandable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31" y="0"/>
            <a:ext cx="2540000" cy="685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48" y="3408350"/>
            <a:ext cx="1949102" cy="194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322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0000" y="167426"/>
            <a:ext cx="9651999" cy="1252807"/>
          </a:xfrm>
        </p:spPr>
        <p:txBody>
          <a:bodyPr>
            <a:noAutofit/>
          </a:bodyPr>
          <a:lstStyle/>
          <a:p>
            <a:r>
              <a:rPr lang="en-US" b="1" dirty="0">
                <a:latin typeface="+mn-lt"/>
              </a:rPr>
              <a:t>Classification of SMS </a:t>
            </a:r>
            <a:r>
              <a:rPr lang="en-US" b="1" dirty="0" smtClean="0">
                <a:latin typeface="+mn-lt"/>
              </a:rPr>
              <a:t>Language Elements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2344" y="1587659"/>
            <a:ext cx="7507310" cy="3879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Were </a:t>
            </a:r>
            <a:r>
              <a:rPr lang="en-US" sz="3200" dirty="0"/>
              <a:t>proposed by Crispin </a:t>
            </a:r>
            <a:r>
              <a:rPr lang="en-US" sz="3200" dirty="0" err="1" smtClean="0"/>
              <a:t>Thurlow</a:t>
            </a:r>
            <a:r>
              <a:rPr lang="en-US" sz="3200" dirty="0"/>
              <a:t>, López Rúa and David </a:t>
            </a:r>
            <a:r>
              <a:rPr lang="en-US" sz="3200" dirty="0" smtClean="0"/>
              <a:t>Crystal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496" y="3211551"/>
            <a:ext cx="2174060" cy="286795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436" y="3211551"/>
            <a:ext cx="2867954" cy="286795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4271" y="3211551"/>
            <a:ext cx="1906884" cy="286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39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7527" y="411184"/>
            <a:ext cx="9424473" cy="1368716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Rules and Recommendations </a:t>
            </a:r>
            <a:r>
              <a:rPr lang="en-US" b="1" dirty="0">
                <a:latin typeface="+mn-lt"/>
              </a:rPr>
              <a:t>U</a:t>
            </a:r>
            <a:r>
              <a:rPr lang="en-US" b="1" dirty="0" smtClean="0">
                <a:latin typeface="+mn-lt"/>
              </a:rPr>
              <a:t>sing </a:t>
            </a:r>
            <a:r>
              <a:rPr lang="en-US" b="1" dirty="0">
                <a:latin typeface="+mn-lt"/>
              </a:rPr>
              <a:t>and </a:t>
            </a:r>
            <a:r>
              <a:rPr lang="en-US" b="1" dirty="0" smtClean="0">
                <a:latin typeface="+mn-lt"/>
              </a:rPr>
              <a:t>Creating </a:t>
            </a:r>
            <a:r>
              <a:rPr lang="en-US" b="1" dirty="0">
                <a:latin typeface="+mn-lt"/>
              </a:rPr>
              <a:t>SMS Language </a:t>
            </a:r>
            <a:r>
              <a:rPr lang="en-US" b="1" dirty="0" smtClean="0">
                <a:latin typeface="+mn-lt"/>
              </a:rPr>
              <a:t>Element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4095" y="2620850"/>
            <a:ext cx="8411335" cy="480382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000" dirty="0" smtClean="0"/>
              <a:t>Single </a:t>
            </a:r>
            <a:r>
              <a:rPr lang="en-US" sz="3000" dirty="0"/>
              <a:t>letters replace </a:t>
            </a:r>
            <a:r>
              <a:rPr lang="en-US" sz="3000" dirty="0" smtClean="0"/>
              <a:t>words </a:t>
            </a:r>
          </a:p>
          <a:p>
            <a:r>
              <a:rPr lang="en-US" sz="3000" dirty="0" smtClean="0"/>
              <a:t> Single </a:t>
            </a:r>
            <a:r>
              <a:rPr lang="en-US" sz="3000" dirty="0"/>
              <a:t>digits replace </a:t>
            </a:r>
            <a:r>
              <a:rPr lang="en-US" sz="3000" dirty="0" smtClean="0"/>
              <a:t>words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Single </a:t>
            </a:r>
            <a:r>
              <a:rPr lang="en-US" sz="3000" dirty="0"/>
              <a:t>letter or digit can replace a syllable or </a:t>
            </a:r>
            <a:r>
              <a:rPr lang="en-US" sz="3000" dirty="0" smtClean="0"/>
              <a:t>phoneme</a:t>
            </a:r>
          </a:p>
          <a:p>
            <a:r>
              <a:rPr lang="en-US" sz="3000" dirty="0" smtClean="0"/>
              <a:t> Combinations </a:t>
            </a:r>
            <a:r>
              <a:rPr lang="en-US" sz="3000" dirty="0"/>
              <a:t>can shorten a single or multiple words</a:t>
            </a:r>
            <a:endParaRPr lang="en-US" sz="30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4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489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1082</Words>
  <Application>Microsoft Office PowerPoint</Application>
  <PresentationFormat>Широкоэкранный</PresentationFormat>
  <Paragraphs>148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Тема Office</vt:lpstr>
      <vt:lpstr>Муниципальное Автономное Образовательное Учреждение Домодедовская Гимназия №5 </vt:lpstr>
      <vt:lpstr>Презентация PowerPoint</vt:lpstr>
      <vt:lpstr>Methods of Research</vt:lpstr>
      <vt:lpstr>What is SMS?</vt:lpstr>
      <vt:lpstr>The history of SMS</vt:lpstr>
      <vt:lpstr>Advantages of Using SMS</vt:lpstr>
      <vt:lpstr>Disadvantages of Using SMS </vt:lpstr>
      <vt:lpstr>Classification of SMS Language Elements</vt:lpstr>
      <vt:lpstr>Rules and Recommendations Using and Creating SMS Language Element</vt:lpstr>
      <vt:lpstr>Single Letters Replace Words </vt:lpstr>
      <vt:lpstr>Single Digits Replace Words</vt:lpstr>
      <vt:lpstr>Single Letter or Digit Can Replace a Syllable or Phoneme</vt:lpstr>
      <vt:lpstr>Combinations Can Shorten a Single or Multiple Words</vt:lpstr>
      <vt:lpstr>Abbreviations</vt:lpstr>
      <vt:lpstr>Words Formed by Way of Reduction</vt:lpstr>
      <vt:lpstr>Emoticons</vt:lpstr>
      <vt:lpstr>Do You Use SMS Language as The Way Communication?</vt:lpstr>
      <vt:lpstr>How Often Do You Use SMS?</vt:lpstr>
      <vt:lpstr>How Often Can You Understand The Meanings of Reductions?</vt:lpstr>
      <vt:lpstr>Do You Agree It Is Normal to Shorten Words?</vt:lpstr>
      <vt:lpstr>Do You Agree That SMS Communication is More Convenient That Live One?</vt:lpstr>
      <vt:lpstr>Do You Think SMS Communication Will Replace the Live One?</vt:lpstr>
      <vt:lpstr>Do You Feel More Confident Using SMS as The Way of Communication?</vt:lpstr>
      <vt:lpstr>The Results of a Sociological Survey </vt:lpstr>
      <vt:lpstr>Conclusion</vt:lpstr>
      <vt:lpstr>Bibliography</vt:lpstr>
      <vt:lpstr>10q 4 ur Attention!!! 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Autonomous Educational Institution Domodedovo Gymnasium №5</dc:title>
  <dc:creator>autumnmurka@gmail.com</dc:creator>
  <cp:lastModifiedBy>autumnmurka@gmail.com</cp:lastModifiedBy>
  <cp:revision>90</cp:revision>
  <dcterms:created xsi:type="dcterms:W3CDTF">2019-12-28T11:56:05Z</dcterms:created>
  <dcterms:modified xsi:type="dcterms:W3CDTF">2020-02-28T17:20:47Z</dcterms:modified>
</cp:coreProperties>
</file>