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Default Extension="wdp" ContentType="image/vnd.ms-photo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webextensions/webextension1.xml" ContentType="application/vnd.ms-office.webextension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webextensions/taskpanes.xml" ContentType="application/vnd.ms-office.webextensiontaskpan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87" r:id="rId2"/>
    <p:sldId id="290" r:id="rId3"/>
    <p:sldId id="291" r:id="rId4"/>
    <p:sldId id="292" r:id="rId5"/>
    <p:sldId id="293" r:id="rId6"/>
    <p:sldId id="295" r:id="rId7"/>
    <p:sldId id="296" r:id="rId8"/>
    <p:sldId id="272" r:id="rId9"/>
    <p:sldId id="297" r:id="rId10"/>
    <p:sldId id="257" r:id="rId11"/>
    <p:sldId id="298" r:id="rId12"/>
    <p:sldId id="299" r:id="rId13"/>
    <p:sldId id="300" r:id="rId14"/>
    <p:sldId id="263" r:id="rId15"/>
    <p:sldId id="301" r:id="rId16"/>
    <p:sldId id="266" r:id="rId17"/>
    <p:sldId id="269" r:id="rId18"/>
    <p:sldId id="277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WT" initials="R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1A9A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86" autoAdjust="0"/>
    <p:restoredTop sz="94660"/>
  </p:normalViewPr>
  <p:slideViewPr>
    <p:cSldViewPr>
      <p:cViewPr>
        <p:scale>
          <a:sx n="90" d="100"/>
          <a:sy n="90" d="100"/>
        </p:scale>
        <p:origin x="-642" y="-4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A6DDAF-68D0-4B2C-986F-5C1D0607B15A}" type="datetimeFigureOut">
              <a:rPr lang="ru-RU" smtClean="0"/>
              <a:pPr/>
              <a:t>29.08.2018</a:t>
            </a:fld>
            <a:endParaRPr lang="ru-R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9B23E4-9769-4D54-923E-3D95ABB911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21069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>
            <a:extLst>
              <a:ext uri="{FF2B5EF4-FFF2-40B4-BE49-F238E27FC236}">
                <a16:creationId xmlns:a16="http://schemas.microsoft.com/office/drawing/2014/main" xmlns="" id="{565E3AC9-BDF1-491A-A026-F152B28C3DE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Заметки 2">
            <a:extLst>
              <a:ext uri="{FF2B5EF4-FFF2-40B4-BE49-F238E27FC236}">
                <a16:creationId xmlns:a16="http://schemas.microsoft.com/office/drawing/2014/main" xmlns="" id="{60A2BB30-6E11-4C8F-B534-5601EEA1EE5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  <p:sp>
        <p:nvSpPr>
          <p:cNvPr id="19460" name="Номер слайда 3">
            <a:extLst>
              <a:ext uri="{FF2B5EF4-FFF2-40B4-BE49-F238E27FC236}">
                <a16:creationId xmlns:a16="http://schemas.microsoft.com/office/drawing/2014/main" xmlns="" id="{455E10F0-775E-4880-8FA1-58C9D6F45A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fld id="{D8739486-8925-4469-ADF8-F0785171429B}" type="slidenum">
              <a:rPr lang="ru-RU" altLang="ru-RU">
                <a:latin typeface="Calibri" panose="020F0502020204030204" pitchFamily="34" charset="0"/>
              </a:rPr>
              <a:pPr/>
              <a:t>12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29.08.2018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0.wdp"/><Relationship Id="rId13" Type="http://schemas.microsoft.com/office/2007/relationships/hdphoto" Target="../media/hdphoto62.wdp"/><Relationship Id="rId18" Type="http://schemas.openxmlformats.org/officeDocument/2006/relationships/image" Target="../media/image51.png"/><Relationship Id="rId26" Type="http://schemas.openxmlformats.org/officeDocument/2006/relationships/image" Target="../media/image57.png"/><Relationship Id="rId3" Type="http://schemas.microsoft.com/office/2007/relationships/hdphoto" Target="../media/hdphoto1.wdp"/><Relationship Id="rId21" Type="http://schemas.openxmlformats.org/officeDocument/2006/relationships/image" Target="../media/image53.png"/><Relationship Id="rId7" Type="http://schemas.openxmlformats.org/officeDocument/2006/relationships/image" Target="../media/image45.png"/><Relationship Id="rId12" Type="http://schemas.openxmlformats.org/officeDocument/2006/relationships/image" Target="../media/image48.png"/><Relationship Id="rId17" Type="http://schemas.microsoft.com/office/2007/relationships/hdphoto" Target="../media/hdphoto64.wdp"/><Relationship Id="rId25" Type="http://schemas.microsoft.com/office/2007/relationships/hdphoto" Target="../media/hdphoto66.wdp"/><Relationship Id="rId2" Type="http://schemas.openxmlformats.org/officeDocument/2006/relationships/image" Target="../media/image20.jpeg"/><Relationship Id="rId16" Type="http://schemas.openxmlformats.org/officeDocument/2006/relationships/image" Target="../media/image50.png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47.png"/><Relationship Id="rId24" Type="http://schemas.openxmlformats.org/officeDocument/2006/relationships/image" Target="../media/image56.png"/><Relationship Id="rId5" Type="http://schemas.microsoft.com/office/2007/relationships/hdphoto" Target="../media/hdphoto59.wdp"/><Relationship Id="rId15" Type="http://schemas.microsoft.com/office/2007/relationships/hdphoto" Target="../media/hdphoto63.wdp"/><Relationship Id="rId23" Type="http://schemas.openxmlformats.org/officeDocument/2006/relationships/image" Target="../media/image55.png"/><Relationship Id="rId10" Type="http://schemas.microsoft.com/office/2007/relationships/hdphoto" Target="../media/hdphoto61.wdp"/><Relationship Id="rId19" Type="http://schemas.microsoft.com/office/2007/relationships/hdphoto" Target="../media/hdphoto65.wdp"/><Relationship Id="rId4" Type="http://schemas.openxmlformats.org/officeDocument/2006/relationships/image" Target="../media/image43.png"/><Relationship Id="rId9" Type="http://schemas.openxmlformats.org/officeDocument/2006/relationships/image" Target="../media/image46.png"/><Relationship Id="rId14" Type="http://schemas.openxmlformats.org/officeDocument/2006/relationships/image" Target="../media/image49.png"/><Relationship Id="rId22" Type="http://schemas.openxmlformats.org/officeDocument/2006/relationships/image" Target="../media/image54.png"/><Relationship Id="rId27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23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2.wdp"/><Relationship Id="rId4" Type="http://schemas.openxmlformats.org/officeDocument/2006/relationships/image" Target="../media/image21.png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2009" y="8620"/>
            <a:ext cx="9216009" cy="6849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1200583-4FDB-4D57-A2E0-5AE3DF916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350"/>
            <a:ext cx="7467600" cy="1296988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b="1" dirty="0"/>
              <a:t/>
            </a:r>
            <a:br>
              <a:rPr lang="ru-RU" b="1" dirty="0"/>
            </a:b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/>
              <a:t/>
            </a:r>
            <a:br>
              <a:rPr lang="ru-RU" sz="2000" b="1" dirty="0"/>
            </a:br>
            <a:endParaRPr lang="ru-RU" dirty="0"/>
          </a:p>
        </p:txBody>
      </p:sp>
      <p:pic>
        <p:nvPicPr>
          <p:cNvPr id="10243" name="Содержимое 4" descr="IMG_8624.JPG">
            <a:extLst>
              <a:ext uri="{FF2B5EF4-FFF2-40B4-BE49-F238E27FC236}">
                <a16:creationId xmlns:a16="http://schemas.microsoft.com/office/drawing/2014/main" xmlns="" id="{F8ADB04A-9723-4CF0-94B5-9D20F9669210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987824" y="1988840"/>
            <a:ext cx="2874319" cy="4320480"/>
          </a:xfrm>
        </p:spPr>
      </p:pic>
      <p:pic>
        <p:nvPicPr>
          <p:cNvPr id="10244" name="Содержимое 7" descr="фото-154.jpg">
            <a:extLst>
              <a:ext uri="{FF2B5EF4-FFF2-40B4-BE49-F238E27FC236}">
                <a16:creationId xmlns:a16="http://schemas.microsoft.com/office/drawing/2014/main" xmlns="" id="{70985DB8-507C-4F14-80B5-942724D53A3B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940152" y="1988839"/>
            <a:ext cx="2880320" cy="4320481"/>
          </a:xfr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F09928B6-79FC-458F-9145-A6039D48B469}"/>
              </a:ext>
            </a:extLst>
          </p:cNvPr>
          <p:cNvSpPr txBox="1">
            <a:spLocks/>
          </p:cNvSpPr>
          <p:nvPr/>
        </p:nvSpPr>
        <p:spPr>
          <a:xfrm>
            <a:off x="467544" y="188640"/>
            <a:ext cx="8496944" cy="1584176"/>
          </a:xfrm>
          <a:prstGeom prst="rect">
            <a:avLst/>
          </a:prstGeom>
          <a:gradFill>
            <a:gsLst>
              <a:gs pos="45000">
                <a:schemeClr val="accent5">
                  <a:shade val="51000"/>
                  <a:satMod val="130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altLang="ru-RU" sz="2800" dirty="0" smtClean="0"/>
          </a:p>
          <a:p>
            <a:r>
              <a:rPr lang="ru-RU" sz="2400" b="1" dirty="0" smtClean="0"/>
              <a:t>Основной целью</a:t>
            </a:r>
            <a:r>
              <a:rPr lang="ru-RU" sz="2400" dirty="0" smtClean="0"/>
              <a:t> </a:t>
            </a:r>
            <a:r>
              <a:rPr lang="ru-RU" sz="2400" dirty="0" smtClean="0"/>
              <a:t>проекта </a:t>
            </a:r>
            <a:r>
              <a:rPr lang="ru-RU" sz="2400" dirty="0" smtClean="0"/>
              <a:t>является адаптация и социализация семей с детьми с особенностями в развитии, а также семья нуждающиеся в поддержке окружения и общества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altLang="ru-RU" sz="2800" dirty="0"/>
          </a:p>
        </p:txBody>
      </p:sp>
      <p:pic>
        <p:nvPicPr>
          <p:cNvPr id="1026" name="Picture 2" descr="6884ced4e145d14e62bc0b766e80dad5"/>
          <p:cNvPicPr>
            <a:picLocks noChangeAspect="1" noChangeArrowheads="1"/>
          </p:cNvPicPr>
          <p:nvPr/>
        </p:nvPicPr>
        <p:blipFill>
          <a:blip r:embed="rId5" cstate="print">
            <a:lum bright="29000"/>
          </a:blip>
          <a:srcRect l="15053" r="18600" b="4308"/>
          <a:stretch>
            <a:fillRect/>
          </a:stretch>
        </p:blipFill>
        <p:spPr bwMode="auto">
          <a:xfrm>
            <a:off x="179512" y="2060848"/>
            <a:ext cx="2688299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xmlns="" id="{96D93211-390E-4EA0-899B-71E8F3B176D9}"/>
              </a:ext>
            </a:extLst>
          </p:cNvPr>
          <p:cNvSpPr txBox="1">
            <a:spLocks/>
          </p:cNvSpPr>
          <p:nvPr/>
        </p:nvSpPr>
        <p:spPr>
          <a:xfrm>
            <a:off x="395536" y="260648"/>
            <a:ext cx="8209420" cy="864096"/>
          </a:xfrm>
          <a:prstGeom prst="rect">
            <a:avLst/>
          </a:prstGeom>
          <a:gradFill rotWithShape="1">
            <a:gsLst>
              <a:gs pos="33000">
                <a:schemeClr val="accent5">
                  <a:shade val="51000"/>
                  <a:satMod val="130000"/>
                </a:schemeClr>
              </a:gs>
              <a:gs pos="51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  <a:lin ang="16200000" scaled="0"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Задачи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F09928B6-79FC-458F-9145-A6039D48B469}"/>
              </a:ext>
            </a:extLst>
          </p:cNvPr>
          <p:cNvSpPr txBox="1">
            <a:spLocks/>
          </p:cNvSpPr>
          <p:nvPr/>
        </p:nvSpPr>
        <p:spPr>
          <a:xfrm>
            <a:off x="395536" y="1340768"/>
            <a:ext cx="8208912" cy="5256584"/>
          </a:xfrm>
          <a:prstGeom prst="rect">
            <a:avLst/>
          </a:prstGeom>
          <a:gradFill>
            <a:gsLst>
              <a:gs pos="45000">
                <a:schemeClr val="accent5">
                  <a:shade val="51000"/>
                  <a:satMod val="130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altLang="ru-RU" sz="2800" dirty="0" smtClean="0"/>
          </a:p>
          <a:p>
            <a:pPr algn="l">
              <a:buFont typeface="Arial" pitchFamily="34" charset="0"/>
              <a:buChar char="•"/>
            </a:pPr>
            <a:r>
              <a:rPr lang="ru-RU" altLang="ru-RU" sz="2400" dirty="0" smtClean="0"/>
              <a:t> снятие </a:t>
            </a:r>
            <a:r>
              <a:rPr lang="ru-RU" altLang="ru-RU" sz="2400" dirty="0" smtClean="0"/>
              <a:t>стресса и напряженности;</a:t>
            </a:r>
          </a:p>
          <a:p>
            <a:pPr algn="l">
              <a:buFont typeface="Arial" pitchFamily="34" charset="0"/>
              <a:buChar char="•"/>
            </a:pPr>
            <a:r>
              <a:rPr lang="ru-RU" altLang="ru-RU" sz="2400" dirty="0" smtClean="0"/>
              <a:t> повышение </a:t>
            </a:r>
            <a:r>
              <a:rPr lang="ru-RU" altLang="ru-RU" sz="2400" dirty="0" smtClean="0"/>
              <a:t>уверенности в себе и своих силах;</a:t>
            </a:r>
          </a:p>
          <a:p>
            <a:pPr algn="l">
              <a:buFont typeface="Arial" pitchFamily="34" charset="0"/>
              <a:buChar char="•"/>
            </a:pPr>
            <a:r>
              <a:rPr lang="ru-RU" altLang="ru-RU" sz="2400" dirty="0" smtClean="0"/>
              <a:t> преодоление </a:t>
            </a:r>
            <a:r>
              <a:rPr lang="ru-RU" altLang="ru-RU" sz="2400" dirty="0" smtClean="0"/>
              <a:t>социальных барьеров;</a:t>
            </a:r>
          </a:p>
          <a:p>
            <a:pPr algn="l">
              <a:buFont typeface="Arial" pitchFamily="34" charset="0"/>
              <a:buChar char="•"/>
            </a:pPr>
            <a:r>
              <a:rPr lang="ru-RU" altLang="ru-RU" sz="2400" dirty="0" smtClean="0"/>
              <a:t> развитие </a:t>
            </a:r>
            <a:r>
              <a:rPr lang="ru-RU" altLang="ru-RU" sz="2400" dirty="0" smtClean="0"/>
              <a:t>и коррекция коммуникативных навыков;</a:t>
            </a:r>
          </a:p>
          <a:p>
            <a:pPr algn="l">
              <a:buFont typeface="Arial" pitchFamily="34" charset="0"/>
              <a:buChar char="•"/>
            </a:pPr>
            <a:r>
              <a:rPr lang="ru-RU" altLang="ru-RU" sz="2400" dirty="0" smtClean="0"/>
              <a:t> развитие  </a:t>
            </a:r>
            <a:r>
              <a:rPr lang="ru-RU" altLang="ru-RU" sz="2400" dirty="0" smtClean="0"/>
              <a:t>навыков общения  в нестандартной ситуации;</a:t>
            </a:r>
          </a:p>
          <a:p>
            <a:pPr algn="l">
              <a:buFont typeface="Arial" pitchFamily="34" charset="0"/>
              <a:buChar char="•"/>
            </a:pPr>
            <a:r>
              <a:rPr lang="ru-RU" altLang="ru-RU" sz="2400" dirty="0" smtClean="0"/>
              <a:t> формирование </a:t>
            </a:r>
            <a:r>
              <a:rPr lang="ru-RU" altLang="ru-RU" sz="2400" dirty="0" smtClean="0"/>
              <a:t>гуманного отношения к окружающему миру;</a:t>
            </a:r>
          </a:p>
          <a:p>
            <a:pPr algn="l">
              <a:buFont typeface="Arial" pitchFamily="34" charset="0"/>
              <a:buChar char="•"/>
            </a:pPr>
            <a:r>
              <a:rPr lang="ru-RU" altLang="ru-RU" sz="2400" dirty="0" smtClean="0"/>
              <a:t> коррекция </a:t>
            </a:r>
            <a:r>
              <a:rPr lang="ru-RU" altLang="ru-RU" sz="2400" dirty="0" smtClean="0"/>
              <a:t>психоэмоциональной и волевой сферы;</a:t>
            </a:r>
          </a:p>
          <a:p>
            <a:pPr algn="l">
              <a:buFont typeface="Arial" pitchFamily="34" charset="0"/>
              <a:buChar char="•"/>
            </a:pPr>
            <a:r>
              <a:rPr lang="ru-RU" altLang="ru-RU" sz="2400" dirty="0" smtClean="0"/>
              <a:t> развитие </a:t>
            </a:r>
            <a:r>
              <a:rPr lang="ru-RU" altLang="ru-RU" sz="2400" dirty="0" smtClean="0"/>
              <a:t>высших психических функций;</a:t>
            </a:r>
          </a:p>
          <a:p>
            <a:pPr algn="l">
              <a:buFont typeface="Arial" pitchFamily="34" charset="0"/>
              <a:buChar char="•"/>
            </a:pPr>
            <a:r>
              <a:rPr lang="ru-RU" altLang="ru-RU" sz="2400" dirty="0" smtClean="0"/>
              <a:t> создание условий </a:t>
            </a:r>
            <a:r>
              <a:rPr lang="ru-RU" altLang="ru-RU" sz="2400" dirty="0" smtClean="0"/>
              <a:t>для общения с другими </a:t>
            </a:r>
            <a:r>
              <a:rPr lang="ru-RU" altLang="ru-RU" sz="2400" dirty="0" smtClean="0"/>
              <a:t>семьями, находившимися </a:t>
            </a:r>
            <a:r>
              <a:rPr lang="ru-RU" altLang="ru-RU" sz="2400" dirty="0" smtClean="0"/>
              <a:t>в аналогичных </a:t>
            </a:r>
            <a:r>
              <a:rPr lang="ru-RU" altLang="ru-RU" sz="2400" dirty="0" smtClean="0"/>
              <a:t>ситуациях.</a:t>
            </a:r>
            <a:endParaRPr lang="ru-RU" altLang="ru-RU" sz="2400" dirty="0" smtClean="0"/>
          </a:p>
          <a:p>
            <a:endParaRPr lang="ru-RU" altLang="ru-RU" sz="2800" dirty="0"/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2Sc-jG-j5iw.jpg">
            <a:extLst>
              <a:ext uri="{FF2B5EF4-FFF2-40B4-BE49-F238E27FC236}">
                <a16:creationId xmlns:a16="http://schemas.microsoft.com/office/drawing/2014/main" xmlns="" id="{DF87EEA5-BD8C-48DE-9E86-A0B7375EB09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88640"/>
            <a:ext cx="4355976" cy="3014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IMG_8632.JPG">
            <a:extLst>
              <a:ext uri="{FF2B5EF4-FFF2-40B4-BE49-F238E27FC236}">
                <a16:creationId xmlns:a16="http://schemas.microsoft.com/office/drawing/2014/main" xmlns="" id="{28EAD2D3-923A-4650-937F-62606275C1F7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2348881"/>
            <a:ext cx="4392488" cy="2921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8628.JPG">
            <a:extLst>
              <a:ext uri="{FF2B5EF4-FFF2-40B4-BE49-F238E27FC236}">
                <a16:creationId xmlns:a16="http://schemas.microsoft.com/office/drawing/2014/main" xmlns="" id="{76FE08E8-66FD-4E2B-9CC4-FADAAB76565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6" y="4128891"/>
            <a:ext cx="4103683" cy="27291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7RIcmbWY26U.jpg">
            <a:extLst>
              <a:ext uri="{FF2B5EF4-FFF2-40B4-BE49-F238E27FC236}">
                <a16:creationId xmlns:a16="http://schemas.microsoft.com/office/drawing/2014/main" xmlns="" id="{F4BF0385-F708-4CA8-824B-6C95A77CD8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7763" y="188913"/>
            <a:ext cx="25431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7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70" decel="100000"/>
                                        <p:tgtEl>
                                          <p:spTgt spid="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Рисунок 8">
            <a:extLst>
              <a:ext uri="{FF2B5EF4-FFF2-40B4-BE49-F238E27FC236}">
                <a16:creationId xmlns:a16="http://schemas.microsoft.com/office/drawing/2014/main" xmlns="" id="{902AA93F-0484-4159-9B8D-786F95AA2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9935" t="27946" r="33667" b="37933"/>
          <a:stretch>
            <a:fillRect/>
          </a:stretch>
        </p:blipFill>
        <p:spPr bwMode="auto">
          <a:xfrm>
            <a:off x="3635896" y="1556792"/>
            <a:ext cx="5347730" cy="40324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Содержимое 10" descr="gjln2voKvW0.jpg">
            <a:extLst>
              <a:ext uri="{FF2B5EF4-FFF2-40B4-BE49-F238E27FC236}">
                <a16:creationId xmlns:a16="http://schemas.microsoft.com/office/drawing/2014/main" xmlns="" id="{2C0BD22C-22CE-4DC0-8A55-B076831F9EB5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6216" r="17682" b="6910"/>
          <a:stretch>
            <a:fillRect/>
          </a:stretch>
        </p:blipFill>
        <p:spPr>
          <a:xfrm>
            <a:off x="323528" y="1484784"/>
            <a:ext cx="3096344" cy="51312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96D93211-390E-4EA0-899B-71E8F3B176D9}"/>
              </a:ext>
            </a:extLst>
          </p:cNvPr>
          <p:cNvSpPr txBox="1">
            <a:spLocks/>
          </p:cNvSpPr>
          <p:nvPr/>
        </p:nvSpPr>
        <p:spPr>
          <a:xfrm>
            <a:off x="395536" y="116632"/>
            <a:ext cx="8208912" cy="1224136"/>
          </a:xfrm>
          <a:prstGeom prst="rect">
            <a:avLst/>
          </a:prstGeom>
          <a:gradFill rotWithShape="1">
            <a:gsLst>
              <a:gs pos="33000">
                <a:schemeClr val="accent5">
                  <a:shade val="51000"/>
                  <a:satMod val="130000"/>
                </a:schemeClr>
              </a:gs>
              <a:gs pos="51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  <a:lin ang="16200000" scaled="0"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4400" dirty="0" smtClean="0"/>
              <a:t>Двигаемся в верном направлении…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Рисунок 4" descr="k332PsULtuY.jpg">
            <a:extLst>
              <a:ext uri="{FF2B5EF4-FFF2-40B4-BE49-F238E27FC236}">
                <a16:creationId xmlns:a16="http://schemas.microsoft.com/office/drawing/2014/main" xmlns="" id="{8082376B-7CF2-4EA8-8A44-632F94C182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76C90CF-A352-41CE-9DF2-86F3E48A4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282700"/>
          </a:xfrm>
        </p:spPr>
        <p:txBody>
          <a:bodyPr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800" b="1" i="1" dirty="0">
                <a:solidFill>
                  <a:srgbClr val="F6F62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ТЕРРИТОРИЯ ДОБРЫХ СЕРДЕЦ</a:t>
            </a:r>
          </a:p>
        </p:txBody>
      </p:sp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Рисунок 1" descr="cH7rzxeJ01Q.jpg">
            <a:extLst>
              <a:ext uri="{FF2B5EF4-FFF2-40B4-BE49-F238E27FC236}">
                <a16:creationId xmlns:a16="http://schemas.microsoft.com/office/drawing/2014/main" xmlns="" id="{FBCC1603-E750-4E50-A186-40363E826B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388" y="476250"/>
            <a:ext cx="5419725" cy="360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Рисунок 2" descr="e9nWLofIhK0.jpg">
            <a:extLst>
              <a:ext uri="{FF2B5EF4-FFF2-40B4-BE49-F238E27FC236}">
                <a16:creationId xmlns:a16="http://schemas.microsoft.com/office/drawing/2014/main" xmlns="" id="{14614D21-369A-45B0-833D-F4C031066C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8038" y="3105150"/>
            <a:ext cx="5638800" cy="3752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ifUjSPoW6A.jpg">
            <a:extLst>
              <a:ext uri="{FF2B5EF4-FFF2-40B4-BE49-F238E27FC236}">
                <a16:creationId xmlns:a16="http://schemas.microsoft.com/office/drawing/2014/main" xmlns="" id="{71517F44-5696-4268-AD27-CCE7955FC3D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6840760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387" name="TextBox 2">
            <a:extLst>
              <a:ext uri="{FF2B5EF4-FFF2-40B4-BE49-F238E27FC236}">
                <a16:creationId xmlns:a16="http://schemas.microsoft.com/office/drawing/2014/main" xmlns="" id="{DF13FAFD-7A42-461A-87F5-AFBE5226E1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5229225"/>
            <a:ext cx="554461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anose="02040604050505020304" pitchFamily="18" charset="0"/>
              </a:defRPr>
            </a:lvl9pPr>
          </a:lstStyle>
          <a:p>
            <a:r>
              <a:rPr lang="ru-RU" altLang="ru-RU" sz="2800" b="1" dirty="0" smtClean="0"/>
              <a:t>«</a:t>
            </a:r>
            <a:r>
              <a:rPr lang="ru-RU" altLang="ru-RU" sz="2800" b="1" dirty="0"/>
              <a:t>П</a:t>
            </a:r>
            <a:r>
              <a:rPr lang="ru-RU" altLang="ru-RU" sz="2800" b="1" dirty="0" smtClean="0"/>
              <a:t>иратская </a:t>
            </a:r>
            <a:r>
              <a:rPr lang="ru-RU" altLang="ru-RU" sz="2800" b="1" dirty="0"/>
              <a:t>вечеринка» для детишек из детских домов</a:t>
            </a:r>
          </a:p>
        </p:txBody>
      </p:sp>
      <p:pic>
        <p:nvPicPr>
          <p:cNvPr id="4" name="Рисунок 3" descr="7RIcmbWY26U.jpg">
            <a:extLst>
              <a:ext uri="{FF2B5EF4-FFF2-40B4-BE49-F238E27FC236}">
                <a16:creationId xmlns:a16="http://schemas.microsoft.com/office/drawing/2014/main" xmlns="" id="{0B60B734-49ED-4CA4-BDEE-0D660CF8E71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4077072"/>
            <a:ext cx="3165905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" descr="фото-370.jpg">
            <a:extLst>
              <a:ext uri="{FF2B5EF4-FFF2-40B4-BE49-F238E27FC236}">
                <a16:creationId xmlns:a16="http://schemas.microsoft.com/office/drawing/2014/main" xmlns="" id="{E8588F14-1DD0-4924-9029-1E959BE4D1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2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2C5180C-9841-4E02-8311-E55844E7518D}"/>
              </a:ext>
            </a:extLst>
          </p:cNvPr>
          <p:cNvSpPr txBox="1"/>
          <p:nvPr/>
        </p:nvSpPr>
        <p:spPr>
          <a:xfrm>
            <a:off x="2484438" y="5732463"/>
            <a:ext cx="5616575" cy="9556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Часть большой</a:t>
            </a:r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дружной и счастливой семьи</a:t>
            </a:r>
          </a:p>
        </p:txBody>
      </p:sp>
    </p:spTree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2366" y="-14154"/>
            <a:ext cx="9176366" cy="6882329"/>
          </a:xfrm>
          <a:prstGeom prst="rect">
            <a:avLst/>
          </a:prstGeom>
        </p:spPr>
      </p:pic>
      <p:pic>
        <p:nvPicPr>
          <p:cNvPr id="14" name="Рисунок 13" descr="http://img-fotki.yandex.ru/get/9172/223218415.6/0_c6e1d_fcfc28c0_ori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5260"/>
          <a:stretch/>
        </p:blipFill>
        <p:spPr bwMode="auto">
          <a:xfrm>
            <a:off x="23928" y="4224146"/>
            <a:ext cx="2057017" cy="14842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7" name="Рисунок 1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43868" y="18164"/>
            <a:ext cx="1584176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 descr="http://img-fotki.yandex.ru/get/4812/28257045.5d2/0_6efba_59e94258_ori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1935" y="1988839"/>
            <a:ext cx="2103481" cy="1584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 descr="http://img-fotki.yandex.ru/get/4812/28257045.5d2/0_6efba_59e94258_ori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8044" y="18164"/>
            <a:ext cx="3277373" cy="1970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24457" y="3721345"/>
            <a:ext cx="1280959" cy="1005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 descr="http://img-fotki.yandex.ru/get/4812/28257045.5d2/0_6efba_59e94258_orig"/>
          <p:cNvPicPr/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 xmlns="">
                  <a14:imgLayer r:embed="rId13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0947" y="4590127"/>
            <a:ext cx="2648037" cy="2236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 descr="http://img-fotki.yandex.ru/get/4812/28257045.5d2/0_6efba_59e94258_orig"/>
          <p:cNvPicPr/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 xmlns="">
                  <a14:imgLayer r:embed="rId15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72625"/>
            <a:ext cx="2648113" cy="1772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 descr="http://img-fotki.yandex.ru/get/4812/28257045.5d2/0_6efba_59e94258_orig"/>
          <p:cNvPicPr/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 xmlns="">
                  <a14:imgLayer r:embed="rId1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28" y="2058854"/>
            <a:ext cx="2387832" cy="2280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 descr="http://img-fotki.yandex.ru/get/4812/28257045.5d2/0_6efba_59e94258_orig"/>
          <p:cNvPicPr/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8478" y="4500091"/>
            <a:ext cx="2437497" cy="1881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49421"/>
            <a:ext cx="4202241" cy="42165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User\Desktop\Школьные клипарты\0_ac503_dfd5400b_XL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00192" y="-315416"/>
            <a:ext cx="2720045" cy="2720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 descr="http://img-fotki.yandex.ru/get/9355/223218415.7/0_c6e51_1bd7ddc9_orig"/>
          <p:cNvPicPr/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42672" y="4913833"/>
            <a:ext cx="2262745" cy="19441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/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4057" y="3933056"/>
            <a:ext cx="3096176" cy="3036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973977" y="1342008"/>
            <a:ext cx="7056784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1500" b="1" cap="none" spc="600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С днём</a:t>
            </a:r>
          </a:p>
          <a:p>
            <a:pPr algn="ctr"/>
            <a:r>
              <a:rPr lang="ru-RU" sz="11500" b="1" cap="none" spc="600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 знаний</a:t>
            </a:r>
            <a:r>
              <a:rPr lang="ru-RU" sz="11500" b="1" cap="none" spc="0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</a:rPr>
              <a:t>!</a:t>
            </a:r>
          </a:p>
        </p:txBody>
      </p:sp>
      <p:pic>
        <p:nvPicPr>
          <p:cNvPr id="5" name="Рисунок 4" descr="http://abrakadabraa.ru/img/p/880-1710-large.jpg"/>
          <p:cNvPicPr/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 xmlns="">
                  <a14:imgLayer r:embed="rId25">
                    <a14:imgEffect>
                      <a14:backgroundRemoval t="667" b="98667" l="10000" r="98000"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68961" y="4973771"/>
            <a:ext cx="1438035" cy="1477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http://img-fotki.yandex.ru/get/5505/svetlera.1bd/0_57e0e_4f2a13c0_orig"/>
          <p:cNvPicPr/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085184"/>
            <a:ext cx="3347864" cy="1810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" name="Рисунок 24"/>
          <p:cNvPicPr/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37111" y="4529823"/>
            <a:ext cx="2347672" cy="1110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110671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AA0E50-34E8-41F0-8333-FC449E600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5157192"/>
            <a:ext cx="5976664" cy="936104"/>
          </a:xfrm>
        </p:spPr>
        <p:txBody>
          <a:bodyPr>
            <a:normAutofit fontScale="90000"/>
          </a:bodyPr>
          <a:lstStyle/>
          <a:p>
            <a:pPr algn="l"/>
            <a:r>
              <a:rPr lang="ru-RU" sz="6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dhabi" panose="020B0604020202020204" pitchFamily="2" charset="-78"/>
              </a:rPr>
              <a:t>ДОМОДЕДОВО</a:t>
            </a:r>
          </a:p>
        </p:txBody>
      </p:sp>
    </p:spTree>
    <p:extLst>
      <p:ext uri="{BB962C8B-B14F-4D97-AF65-F5344CB8AC3E}">
        <p14:creationId xmlns:p14="http://schemas.microsoft.com/office/powerpoint/2010/main" xmlns="" val="2792023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D00D099-911F-4E3C-A4EE-26695A63A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011" y="404664"/>
            <a:ext cx="8445624" cy="1066130"/>
          </a:xfrm>
          <a:solidFill>
            <a:schemeClr val="accent2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4800" b="1" dirty="0">
                <a:cs typeface="Aharoni" panose="02010803020104030203" pitchFamily="2" charset="-79"/>
              </a:rPr>
              <a:t>Благотворительность</a:t>
            </a:r>
            <a:endParaRPr lang="ru-RU" sz="4800" dirty="0"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8456D4B-81F1-4406-A7DA-0BA5154FF7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8840"/>
            <a:ext cx="8426435" cy="3960749"/>
          </a:xfrm>
          <a:solidFill>
            <a:schemeClr val="accent2">
              <a:lumMod val="50000"/>
              <a:alpha val="50000"/>
            </a:schemeClr>
          </a:solidFill>
          <a:ln w="57150"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marL="0" indent="0" algn="just">
              <a:lnSpc>
                <a:spcPct val="170000"/>
              </a:lnSpc>
              <a:buNone/>
            </a:pPr>
            <a:r>
              <a:rPr lang="ru-RU" sz="2800" dirty="0">
                <a:latin typeface="Arial Black" panose="020B0A04020102020204" pitchFamily="34" charset="0"/>
                <a:cs typeface="Aharoni" panose="02010803020104030203" pitchFamily="2" charset="-79"/>
              </a:rPr>
              <a:t>- это оказание материальной поддержки бедным людям (сиротам, детям инвалидам, детям или взрослым, которым требуется дорогостоящая операция). </a:t>
            </a:r>
          </a:p>
          <a:p>
            <a:pPr marL="0" indent="0" algn="just">
              <a:buNone/>
            </a:pPr>
            <a:endParaRPr lang="ru-RU" sz="28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8148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11E1A6-26DE-484D-9CA3-98967C75B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46692"/>
            <a:ext cx="8712968" cy="1138138"/>
          </a:xfrm>
          <a:gradFill>
            <a:gsLst>
              <a:gs pos="48000">
                <a:schemeClr val="accent3">
                  <a:tint val="37000"/>
                  <a:satMod val="300000"/>
                </a:schemeClr>
              </a:gs>
              <a:gs pos="26236">
                <a:schemeClr val="accent3">
                  <a:lumMod val="75000"/>
                </a:schemeClr>
              </a:gs>
              <a:gs pos="87000">
                <a:schemeClr val="accent3">
                  <a:lumMod val="50000"/>
                </a:schemeClr>
              </a:gs>
            </a:gsLst>
          </a:gradFill>
          <a:ln w="28575"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/>
              <a:t>Топ-10 детских благотворительных фондов России </a:t>
            </a:r>
            <a:endParaRPr lang="ru-R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78BB3AF-F9C7-49DD-AE06-07A2C66DA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412776"/>
            <a:ext cx="8712968" cy="5298532"/>
          </a:xfrm>
          <a:gradFill>
            <a:gsLst>
              <a:gs pos="5000">
                <a:schemeClr val="accent3">
                  <a:lumMod val="50000"/>
                </a:schemeClr>
              </a:gs>
              <a:gs pos="82000">
                <a:schemeClr val="accent3">
                  <a:tint val="37000"/>
                  <a:satMod val="300000"/>
                </a:schemeClr>
              </a:gs>
              <a:gs pos="98000">
                <a:schemeClr val="accent3">
                  <a:lumMod val="50000"/>
                </a:schemeClr>
              </a:gs>
            </a:gsLst>
          </a:gradFill>
          <a:ln w="38100"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fontAlgn="base">
              <a:buNone/>
            </a:pPr>
            <a:r>
              <a:rPr lang="ru-RU" sz="2000" b="1" dirty="0"/>
              <a:t>1. Благотворительный фонд помощи тяжелобольным детям, сиротам и инвалидам «Русфонд».</a:t>
            </a:r>
            <a:br>
              <a:rPr lang="ru-RU" sz="2000" b="1" dirty="0"/>
            </a:br>
            <a:r>
              <a:rPr lang="ru-RU" sz="2000" b="1" dirty="0"/>
              <a:t>2. Благотворительный фонд помощи детям с онкогематологическими и иными тяжелыми заболеваниями «Подари жизнь».</a:t>
            </a:r>
            <a:br>
              <a:rPr lang="ru-RU" sz="2000" b="1" dirty="0"/>
            </a:br>
            <a:r>
              <a:rPr lang="ru-RU" sz="2000" b="1" dirty="0"/>
              <a:t>3. Фонд «Виктория» - поддержка сирот.</a:t>
            </a:r>
            <a:br>
              <a:rPr lang="ru-RU" sz="2000" b="1" dirty="0"/>
            </a:br>
            <a:r>
              <a:rPr lang="ru-RU" sz="2000" b="1" dirty="0"/>
              <a:t>4. Благотворительный фонд продовольствия «Русь».</a:t>
            </a:r>
            <a:br>
              <a:rPr lang="ru-RU" sz="2000" b="1" dirty="0"/>
            </a:br>
            <a:r>
              <a:rPr lang="ru-RU" sz="2000" b="1" dirty="0"/>
              <a:t>5. Фонд «Центр социальных программ».</a:t>
            </a:r>
            <a:br>
              <a:rPr lang="ru-RU" sz="2000" b="1" dirty="0"/>
            </a:br>
            <a:r>
              <a:rPr lang="ru-RU" sz="2000" b="1" dirty="0"/>
              <a:t>6. «Детские сердца» помощь несовершеннолетнм, страдающим пороком сердца, сосудов.</a:t>
            </a:r>
            <a:br>
              <a:rPr lang="ru-RU" sz="2000" b="1" dirty="0"/>
            </a:br>
            <a:r>
              <a:rPr lang="ru-RU" sz="2000" b="1" dirty="0"/>
              <a:t>7. Благотворительный фонд «АдВИТА» пациенты с тяжелой онкологией (возраст не имеет значения). Преимущественно люди, проходящие лечение в СПб.</a:t>
            </a:r>
            <a:br>
              <a:rPr lang="ru-RU" sz="2000" b="1" dirty="0"/>
            </a:br>
            <a:r>
              <a:rPr lang="ru-RU" sz="2000" b="1" dirty="0"/>
              <a:t>8. Благотворительный фонд спасения тяжелобольных детей «Линия жизни».</a:t>
            </a:r>
            <a:br>
              <a:rPr lang="ru-RU" sz="2000" b="1" dirty="0"/>
            </a:br>
            <a:r>
              <a:rPr lang="ru-RU" sz="2000" b="1" dirty="0"/>
              <a:t>9. «Настенька» - онкозаболевания. Лечение в НИИ РОНЦ РАМН им. Н.Н. Блохина.</a:t>
            </a:r>
            <a:br>
              <a:rPr lang="ru-RU" sz="2000" b="1" dirty="0"/>
            </a:br>
            <a:r>
              <a:rPr lang="ru-RU" sz="2000" b="1" dirty="0"/>
              <a:t>10. РОО «Милосердие».</a:t>
            </a:r>
            <a:endParaRPr lang="ru-RU" sz="2000" dirty="0"/>
          </a:p>
          <a:p>
            <a:pPr marL="0" indent="0">
              <a:lnSpc>
                <a:spcPct val="170000"/>
              </a:lnSpc>
              <a:buNone/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2756331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3000">
              <a:schemeClr val="accent1">
                <a:lumMod val="75000"/>
              </a:schemeClr>
            </a:gs>
            <a:gs pos="84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C1BE6A7-ACCC-48AB-9C5B-2FC35D0204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61891" y="2511619"/>
            <a:ext cx="3240360" cy="994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1BCBC1E-2599-4445-B8C8-33470BFBB2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4777" y="2089956"/>
            <a:ext cx="2731008" cy="23408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705541E-BB56-45DE-BD10-94F5854523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00657" y="327879"/>
            <a:ext cx="1924966" cy="19249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79F7C50-B37B-4246-A275-EAA83CD725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357" y="2803710"/>
            <a:ext cx="1994373" cy="20202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779DB-CB21-4CAA-903C-FBCE4504A8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02255" y="313528"/>
            <a:ext cx="3082280" cy="1905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4127E94-315C-4577-8076-A2AF7EB7B9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5176" y="5159810"/>
            <a:ext cx="8495928" cy="1370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AFFD0F54-61D5-4E02-B37F-FCC1D9347FB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734895"/>
            <a:ext cx="3053130" cy="872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D1CDA48-4834-4879-BA5C-37B12BCD89E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62174" y="3780745"/>
            <a:ext cx="3266724" cy="1043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293517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68A1EC-8E8A-402A-A7CB-41FAF18ACB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528" y="188641"/>
            <a:ext cx="8456494" cy="1008112"/>
          </a:xfrm>
          <a:gradFill>
            <a:gsLst>
              <a:gs pos="11000">
                <a:schemeClr val="accent3">
                  <a:tint val="50000"/>
                  <a:satMod val="300000"/>
                </a:schemeClr>
              </a:gs>
              <a:gs pos="97000">
                <a:schemeClr val="accent3">
                  <a:lumMod val="5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 pitchFamily="34" charset="0"/>
            </a:pPr>
            <a:r>
              <a:rPr lang="ru-RU" sz="5400" b="1" dirty="0"/>
              <a:t>Меценатство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7C5CF4C-9598-484A-ACA8-9203222D4F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5536" y="1609520"/>
            <a:ext cx="8424936" cy="1288629"/>
          </a:xfrm>
          <a:gradFill>
            <a:gsLst>
              <a:gs pos="11000">
                <a:schemeClr val="accent3">
                  <a:tint val="50000"/>
                  <a:satMod val="300000"/>
                </a:schemeClr>
              </a:gs>
              <a:gs pos="97000">
                <a:schemeClr val="accent3">
                  <a:lumMod val="5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</a:pPr>
            <a:r>
              <a:rPr lang="ru-RU" b="1" dirty="0">
                <a:solidFill>
                  <a:schemeClr val="dk1"/>
                </a:solidFill>
              </a:rPr>
              <a:t>- это материальная помощь бедным и талантливыым людям искусства</a:t>
            </a:r>
          </a:p>
        </p:txBody>
      </p:sp>
      <p:pic>
        <p:nvPicPr>
          <p:cNvPr id="8" name="Рисунок 7" descr="800px-Nikolay_Petr._Sheremetev_by_N.Argunov_(1800s,_Hermitage).jpg"/>
          <p:cNvPicPr>
            <a:picLocks noChangeAspect="1"/>
          </p:cNvPicPr>
          <p:nvPr/>
        </p:nvPicPr>
        <p:blipFill>
          <a:blip r:embed="rId2" cstate="print"/>
          <a:srcRect l="17628" t="-2142" r="20844" b="5743"/>
          <a:stretch>
            <a:fillRect/>
          </a:stretch>
        </p:blipFill>
        <p:spPr>
          <a:xfrm>
            <a:off x="1979712" y="3140968"/>
            <a:ext cx="1656184" cy="3240359"/>
          </a:xfrm>
          <a:prstGeom prst="rect">
            <a:avLst/>
          </a:prstGeom>
          <a:ln>
            <a:noFill/>
          </a:ln>
        </p:spPr>
      </p:pic>
      <p:pic>
        <p:nvPicPr>
          <p:cNvPr id="10" name="Рисунок 9" descr="tretiak.jpg"/>
          <p:cNvPicPr>
            <a:picLocks noChangeAspect="1"/>
          </p:cNvPicPr>
          <p:nvPr/>
        </p:nvPicPr>
        <p:blipFill>
          <a:blip r:embed="rId3" cstate="print"/>
          <a:srcRect l="8811" t="2222" r="14826"/>
          <a:stretch>
            <a:fillRect/>
          </a:stretch>
        </p:blipFill>
        <p:spPr>
          <a:xfrm>
            <a:off x="3635896" y="3212976"/>
            <a:ext cx="1872208" cy="3168352"/>
          </a:xfrm>
          <a:prstGeom prst="rect">
            <a:avLst/>
          </a:prstGeom>
        </p:spPr>
      </p:pic>
      <p:pic>
        <p:nvPicPr>
          <p:cNvPr id="11" name="Рисунок 10" descr="савва морозов.jpg"/>
          <p:cNvPicPr>
            <a:picLocks noChangeAspect="1"/>
          </p:cNvPicPr>
          <p:nvPr/>
        </p:nvPicPr>
        <p:blipFill>
          <a:blip r:embed="rId4" cstate="print"/>
          <a:srcRect l="6897" r="10345" b="2524"/>
          <a:stretch>
            <a:fillRect/>
          </a:stretch>
        </p:blipFill>
        <p:spPr>
          <a:xfrm>
            <a:off x="5508104" y="3212976"/>
            <a:ext cx="1728192" cy="3168352"/>
          </a:xfrm>
          <a:prstGeom prst="rect">
            <a:avLst/>
          </a:prstGeom>
        </p:spPr>
      </p:pic>
      <p:pic>
        <p:nvPicPr>
          <p:cNvPr id="12" name="Рисунок 11" descr="мамонтов.jpg"/>
          <p:cNvPicPr>
            <a:picLocks noChangeAspect="1"/>
          </p:cNvPicPr>
          <p:nvPr/>
        </p:nvPicPr>
        <p:blipFill>
          <a:blip r:embed="rId5" cstate="print"/>
          <a:srcRect l="16608" r="22497" b="2338"/>
          <a:stretch>
            <a:fillRect/>
          </a:stretch>
        </p:blipFill>
        <p:spPr>
          <a:xfrm>
            <a:off x="7236296" y="3212976"/>
            <a:ext cx="1584176" cy="3168352"/>
          </a:xfrm>
          <a:prstGeom prst="rect">
            <a:avLst/>
          </a:prstGeom>
        </p:spPr>
      </p:pic>
      <p:pic>
        <p:nvPicPr>
          <p:cNvPr id="13" name="Рисунок 12" descr="800px-1814._Портрет_Строганова_Александра_Сергеевича.jpg"/>
          <p:cNvPicPr>
            <a:picLocks noChangeAspect="1"/>
          </p:cNvPicPr>
          <p:nvPr/>
        </p:nvPicPr>
        <p:blipFill>
          <a:blip r:embed="rId6" cstate="print"/>
          <a:srcRect l="22420" t="34250" r="54354" b="32150"/>
          <a:stretch>
            <a:fillRect/>
          </a:stretch>
        </p:blipFill>
        <p:spPr>
          <a:xfrm>
            <a:off x="395536" y="3212976"/>
            <a:ext cx="1584176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7847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D93211-390E-4EA0-899B-71E8F3B17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021" y="260648"/>
            <a:ext cx="8604956" cy="792088"/>
          </a:xfrm>
          <a:gradFill>
            <a:gsLst>
              <a:gs pos="33000">
                <a:schemeClr val="accent5">
                  <a:shade val="51000"/>
                  <a:satMod val="130000"/>
                </a:schemeClr>
              </a:gs>
              <a:gs pos="51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ru-RU" b="1" dirty="0"/>
              <a:t>Добровольцы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6FCBA30-FA8E-4480-98EF-148F9D6F67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3194" y="3869730"/>
            <a:ext cx="3994783" cy="26631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71DAA6F-CE7B-47DA-B8CB-820BE12D76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0912" y="3861048"/>
            <a:ext cx="3994782" cy="2666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F09928B6-79FC-458F-9145-A6039D48B469}"/>
              </a:ext>
            </a:extLst>
          </p:cNvPr>
          <p:cNvSpPr txBox="1">
            <a:spLocks/>
          </p:cNvSpPr>
          <p:nvPr/>
        </p:nvSpPr>
        <p:spPr>
          <a:xfrm>
            <a:off x="260912" y="1340768"/>
            <a:ext cx="8604956" cy="2304256"/>
          </a:xfrm>
          <a:prstGeom prst="rect">
            <a:avLst/>
          </a:prstGeom>
          <a:gradFill>
            <a:gsLst>
              <a:gs pos="45000">
                <a:schemeClr val="accent5">
                  <a:shade val="51000"/>
                  <a:satMod val="130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</a:pPr>
            <a:r>
              <a:rPr lang="ru-RU" sz="2800" b="1" dirty="0"/>
              <a:t>- это физические лица, осуществляющие благотворительную деятельность в форме безвозмездного выполнения работ, оказания услуг.  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4370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9" y="-24331"/>
            <a:ext cx="9176366" cy="688232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987" t="42347" r="10489" b="12635"/>
          <a:stretch/>
        </p:blipFill>
        <p:spPr bwMode="auto">
          <a:xfrm>
            <a:off x="360218" y="2669308"/>
            <a:ext cx="8783782" cy="4188691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383" t="10678" r="23358" b="54238"/>
          <a:stretch/>
        </p:blipFill>
        <p:spPr bwMode="auto">
          <a:xfrm>
            <a:off x="694967" y="620688"/>
            <a:ext cx="5100991" cy="1100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 descr="Svetlana :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33163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3" descr="7RIcmbWY26U.jpg">
            <a:extLst>
              <a:ext uri="{FF2B5EF4-FFF2-40B4-BE49-F238E27FC236}">
                <a16:creationId xmlns:a16="http://schemas.microsoft.com/office/drawing/2014/main" xmlns="" id="{F5D76C81-A31F-404A-A867-C02A8ADFDD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19471"/>
            <a:ext cx="2627606" cy="2251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30996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фото-321.jpg">
            <a:extLst>
              <a:ext uri="{FF2B5EF4-FFF2-40B4-BE49-F238E27FC236}">
                <a16:creationId xmlns:a16="http://schemas.microsoft.com/office/drawing/2014/main" xmlns="" id="{1804A5D1-2910-4F4A-844B-9E2A09BE1A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88" y="2420938"/>
            <a:ext cx="277812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 descr="N1x4S2m1izc.jpg">
            <a:extLst>
              <a:ext uri="{FF2B5EF4-FFF2-40B4-BE49-F238E27FC236}">
                <a16:creationId xmlns:a16="http://schemas.microsoft.com/office/drawing/2014/main" xmlns="" id="{FFEFA14E-17D0-4E33-A7DC-D3C71DD031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2138" y="2420938"/>
            <a:ext cx="2663825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 descr="fyNP9RBDezk.jpg">
            <a:extLst>
              <a:ext uri="{FF2B5EF4-FFF2-40B4-BE49-F238E27FC236}">
                <a16:creationId xmlns:a16="http://schemas.microsoft.com/office/drawing/2014/main" xmlns="" id="{A872B820-BE86-4B8A-8A0E-04C1C37B16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420938"/>
            <a:ext cx="295275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96D93211-390E-4EA0-899B-71E8F3B176D9}"/>
              </a:ext>
            </a:extLst>
          </p:cNvPr>
          <p:cNvSpPr txBox="1">
            <a:spLocks/>
          </p:cNvSpPr>
          <p:nvPr/>
        </p:nvSpPr>
        <p:spPr>
          <a:xfrm>
            <a:off x="539552" y="188640"/>
            <a:ext cx="8209420" cy="864096"/>
          </a:xfrm>
          <a:prstGeom prst="rect">
            <a:avLst/>
          </a:prstGeom>
          <a:gradFill rotWithShape="1">
            <a:gsLst>
              <a:gs pos="33000">
                <a:schemeClr val="accent5">
                  <a:shade val="51000"/>
                  <a:satMod val="130000"/>
                </a:schemeClr>
              </a:gs>
              <a:gs pos="51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  <a:lin ang="16200000" scaled="0"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Аудитория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проекта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F09928B6-79FC-458F-9145-A6039D48B469}"/>
              </a:ext>
            </a:extLst>
          </p:cNvPr>
          <p:cNvSpPr txBox="1">
            <a:spLocks/>
          </p:cNvSpPr>
          <p:nvPr/>
        </p:nvSpPr>
        <p:spPr>
          <a:xfrm>
            <a:off x="539552" y="1268760"/>
            <a:ext cx="8208912" cy="1080120"/>
          </a:xfrm>
          <a:prstGeom prst="rect">
            <a:avLst/>
          </a:prstGeom>
          <a:gradFill>
            <a:gsLst>
              <a:gs pos="45000">
                <a:schemeClr val="accent5">
                  <a:shade val="51000"/>
                  <a:satMod val="130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altLang="ru-RU" sz="2800" dirty="0" smtClean="0"/>
          </a:p>
          <a:p>
            <a:r>
              <a:rPr lang="ru-RU" altLang="ru-RU" sz="2400" dirty="0" smtClean="0"/>
              <a:t>Это </a:t>
            </a:r>
            <a:r>
              <a:rPr lang="ru-RU" altLang="ru-RU" sz="2400" dirty="0" smtClean="0"/>
              <a:t>семьи воспитывающие ребенка (детей) с особенностями в развитии, а также нуждающиеся в поддержке окружающих</a:t>
            </a:r>
          </a:p>
          <a:p>
            <a:endParaRPr lang="ru-RU" altLang="ru-RU" sz="2800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00" row="8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DDC5D6F2-E0A7-4CEF-876E-C75779729886}">
  <we:reference id="wa104178141" version="3.10.0.52" store="en-US" storeType="OMEX"/>
  <we:alternateReferences>
    <we:reference id="WA104178141" version="3.10.0.52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702</TotalTime>
  <Words>202</Words>
  <Application>Microsoft Office PowerPoint</Application>
  <PresentationFormat>Экран (4:3)</PresentationFormat>
  <Paragraphs>33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ДОМОДЕДОВО</vt:lpstr>
      <vt:lpstr>Благотворительность</vt:lpstr>
      <vt:lpstr>Топ-10 детских благотворительных фондов России </vt:lpstr>
      <vt:lpstr>Слайд 5</vt:lpstr>
      <vt:lpstr>Меценатство</vt:lpstr>
      <vt:lpstr>Добровольцы</vt:lpstr>
      <vt:lpstr>Слайд 8</vt:lpstr>
      <vt:lpstr>Слайд 9</vt:lpstr>
      <vt:lpstr>    </vt:lpstr>
      <vt:lpstr>Слайд 11</vt:lpstr>
      <vt:lpstr>Слайд 12</vt:lpstr>
      <vt:lpstr>Слайд 13</vt:lpstr>
      <vt:lpstr>ТЕРРИТОРИЯ ДОБРЫХ СЕРДЕЦ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-</dc:creator>
  <cp:lastModifiedBy>User</cp:lastModifiedBy>
  <cp:revision>78</cp:revision>
  <dcterms:created xsi:type="dcterms:W3CDTF">2014-08-23T19:20:51Z</dcterms:created>
  <dcterms:modified xsi:type="dcterms:W3CDTF">2018-08-29T08:51:26Z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42aa342-8706-4288-bd11-ebb85995028c_Enabled">
    <vt:lpwstr>True</vt:lpwstr>
  </property>
  <property fmtid="{D5CDD505-2E9C-101B-9397-08002B2CF9AE}" pid="3" name="MSIP_Label_f42aa342-8706-4288-bd11-ebb85995028c_SiteId">
    <vt:lpwstr>72f988bf-86f1-41af-91ab-2d7cd011db47</vt:lpwstr>
  </property>
  <property fmtid="{D5CDD505-2E9C-101B-9397-08002B2CF9AE}" pid="4" name="MSIP_Label_f42aa342-8706-4288-bd11-ebb85995028c_Owner">
    <vt:lpwstr>v-mnik@microsoft.com</vt:lpwstr>
  </property>
  <property fmtid="{D5CDD505-2E9C-101B-9397-08002B2CF9AE}" pid="5" name="MSIP_Label_f42aa342-8706-4288-bd11-ebb85995028c_SetDate">
    <vt:lpwstr>2018-08-29T06:06:21.2519623Z</vt:lpwstr>
  </property>
  <property fmtid="{D5CDD505-2E9C-101B-9397-08002B2CF9AE}" pid="6" name="MSIP_Label_f42aa342-8706-4288-bd11-ebb85995028c_Name">
    <vt:lpwstr>General</vt:lpwstr>
  </property>
  <property fmtid="{D5CDD505-2E9C-101B-9397-08002B2CF9AE}" pid="7" name="MSIP_Label_f42aa342-8706-4288-bd11-ebb85995028c_Application">
    <vt:lpwstr>Microsoft Azure Information Protection</vt:lpwstr>
  </property>
  <property fmtid="{D5CDD505-2E9C-101B-9397-08002B2CF9AE}" pid="8" name="MSIP_Label_f42aa342-8706-4288-bd11-ebb85995028c_Extended_MSFT_Method">
    <vt:lpwstr>Automatic</vt:lpwstr>
  </property>
  <property fmtid="{D5CDD505-2E9C-101B-9397-08002B2CF9AE}" pid="9" name="Sensitivity">
    <vt:lpwstr>General</vt:lpwstr>
  </property>
</Properties>
</file>